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66" r:id="rId2"/>
    <p:sldId id="267" r:id="rId3"/>
    <p:sldId id="269" r:id="rId4"/>
    <p:sldId id="283" r:id="rId5"/>
    <p:sldId id="265" r:id="rId6"/>
    <p:sldId id="284" r:id="rId7"/>
    <p:sldId id="282" r:id="rId8"/>
    <p:sldId id="273" r:id="rId9"/>
    <p:sldId id="275" r:id="rId10"/>
    <p:sldId id="277" r:id="rId11"/>
    <p:sldId id="278" r:id="rId12"/>
    <p:sldId id="303" r:id="rId13"/>
    <p:sldId id="304" r:id="rId14"/>
    <p:sldId id="274" r:id="rId15"/>
    <p:sldId id="305" r:id="rId16"/>
    <p:sldId id="280" r:id="rId17"/>
    <p:sldId id="306" r:id="rId18"/>
    <p:sldId id="307" r:id="rId19"/>
    <p:sldId id="285" r:id="rId20"/>
    <p:sldId id="308" r:id="rId21"/>
    <p:sldId id="287" r:id="rId22"/>
    <p:sldId id="288" r:id="rId23"/>
    <p:sldId id="289" r:id="rId24"/>
    <p:sldId id="291" r:id="rId25"/>
    <p:sldId id="290" r:id="rId26"/>
    <p:sldId id="292" r:id="rId27"/>
    <p:sldId id="293" r:id="rId28"/>
    <p:sldId id="295" r:id="rId29"/>
    <p:sldId id="297" r:id="rId30"/>
    <p:sldId id="298" r:id="rId31"/>
    <p:sldId id="309" r:id="rId32"/>
    <p:sldId id="310" r:id="rId33"/>
    <p:sldId id="311" r:id="rId34"/>
    <p:sldId id="271" r:id="rId35"/>
    <p:sldId id="322" r:id="rId36"/>
    <p:sldId id="323" r:id="rId37"/>
    <p:sldId id="324" r:id="rId38"/>
    <p:sldId id="353" r:id="rId39"/>
    <p:sldId id="354" r:id="rId40"/>
    <p:sldId id="355" r:id="rId41"/>
    <p:sldId id="328" r:id="rId42"/>
    <p:sldId id="332" r:id="rId43"/>
    <p:sldId id="333" r:id="rId44"/>
    <p:sldId id="356" r:id="rId45"/>
    <p:sldId id="357" r:id="rId46"/>
    <p:sldId id="279" r:id="rId47"/>
    <p:sldId id="329" r:id="rId48"/>
    <p:sldId id="362" r:id="rId49"/>
    <p:sldId id="260" r:id="rId50"/>
    <p:sldId id="364" r:id="rId51"/>
    <p:sldId id="365" r:id="rId52"/>
    <p:sldId id="366" r:id="rId53"/>
    <p:sldId id="367" r:id="rId54"/>
    <p:sldId id="483" r:id="rId55"/>
    <p:sldId id="484" r:id="rId56"/>
    <p:sldId id="485" r:id="rId57"/>
    <p:sldId id="486" r:id="rId58"/>
    <p:sldId id="487" r:id="rId59"/>
    <p:sldId id="489" r:id="rId60"/>
    <p:sldId id="488" r:id="rId61"/>
    <p:sldId id="491" r:id="rId62"/>
    <p:sldId id="490" r:id="rId63"/>
    <p:sldId id="49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Pedro steibel" initials="JPs" lastIdx="2" clrIdx="0">
    <p:extLst>
      <p:ext uri="{19B8F6BF-5375-455C-9EA6-DF929625EA0E}">
        <p15:presenceInfo xmlns:p15="http://schemas.microsoft.com/office/powerpoint/2012/main" userId="08d14709d58c96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44503-1D12-4B88-B9F2-796F649B2237}" v="1296" dt="2019-10-04T19:03:14.9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00" d="100"/>
          <a:sy n="100" d="100"/>
        </p:scale>
        <p:origin x="6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1B278-3C80-44E5-97A1-97824BCADD38}" type="datetimeFigureOut">
              <a:rPr lang="en-US" smtClean="0"/>
              <a:t>10/7/2019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83DD4-CF35-46D8-9498-25850431F818}" type="slidenum">
              <a:rPr lang="en-US" smtClean="0"/>
              <a:t>‹#›</a:t>
            </a:fld>
            <a:endParaRPr lang="en-US"/>
          </a:p>
        </p:txBody>
      </p:sp>
    </p:spTree>
    <p:extLst>
      <p:ext uri="{BB962C8B-B14F-4D97-AF65-F5344CB8AC3E}">
        <p14:creationId xmlns:p14="http://schemas.microsoft.com/office/powerpoint/2010/main" val="34664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98025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Text Box 1">
            <a:extLst>
              <a:ext uri="{FF2B5EF4-FFF2-40B4-BE49-F238E27FC236}">
                <a16:creationId xmlns:a16="http://schemas.microsoft.com/office/drawing/2014/main" id="{06CC0D22-BEAF-43A2-8986-E944C903BA7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1922" name="Text Box 2">
            <a:extLst>
              <a:ext uri="{FF2B5EF4-FFF2-40B4-BE49-F238E27FC236}">
                <a16:creationId xmlns:a16="http://schemas.microsoft.com/office/drawing/2014/main" id="{B2EA6369-0E1B-401A-883A-7188D7E7C216}"/>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5" name="Text Box 1">
            <a:extLst>
              <a:ext uri="{FF2B5EF4-FFF2-40B4-BE49-F238E27FC236}">
                <a16:creationId xmlns:a16="http://schemas.microsoft.com/office/drawing/2014/main" id="{067BB63F-AEFB-4E11-BB4F-AFF674742D4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2946" name="Text Box 2">
            <a:extLst>
              <a:ext uri="{FF2B5EF4-FFF2-40B4-BE49-F238E27FC236}">
                <a16:creationId xmlns:a16="http://schemas.microsoft.com/office/drawing/2014/main" id="{5FAD8A0D-C3BE-4390-A12B-5C30893C207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Text Box 1">
            <a:extLst>
              <a:ext uri="{FF2B5EF4-FFF2-40B4-BE49-F238E27FC236}">
                <a16:creationId xmlns:a16="http://schemas.microsoft.com/office/drawing/2014/main" id="{31CA02BB-89CA-4C17-88AE-0DB267B549B2}"/>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3970" name="Text Box 2">
            <a:extLst>
              <a:ext uri="{FF2B5EF4-FFF2-40B4-BE49-F238E27FC236}">
                <a16:creationId xmlns:a16="http://schemas.microsoft.com/office/drawing/2014/main" id="{52F5535B-0492-4AD1-AF4D-257E81511C18}"/>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Text Box 1">
            <a:extLst>
              <a:ext uri="{FF2B5EF4-FFF2-40B4-BE49-F238E27FC236}">
                <a16:creationId xmlns:a16="http://schemas.microsoft.com/office/drawing/2014/main" id="{868BEFD6-EC97-4DB1-A31B-01BE3FF95F12}"/>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6018" name="Text Box 2">
            <a:extLst>
              <a:ext uri="{FF2B5EF4-FFF2-40B4-BE49-F238E27FC236}">
                <a16:creationId xmlns:a16="http://schemas.microsoft.com/office/drawing/2014/main" id="{1F04C96D-4834-460C-8EEC-E64DCFA990A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Text Box 1">
            <a:extLst>
              <a:ext uri="{FF2B5EF4-FFF2-40B4-BE49-F238E27FC236}">
                <a16:creationId xmlns:a16="http://schemas.microsoft.com/office/drawing/2014/main" id="{4215E20D-C823-4CD4-B222-9B58D000B73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7042" name="Text Box 2">
            <a:extLst>
              <a:ext uri="{FF2B5EF4-FFF2-40B4-BE49-F238E27FC236}">
                <a16:creationId xmlns:a16="http://schemas.microsoft.com/office/drawing/2014/main" id="{EB5D7A0E-8285-4E31-89AC-3173FB83C72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LEFT: Note that the center of the chain appears to be around the value 3, with very small fluctuations. This indicates that the chain could have reached the right distribution. The chain is mixing well; it is exploring the distribution by traversing to areas where its density is very low.</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a:latin typeface="Arial" panose="020B0604020202020204" pitchFamily="34" charset="0"/>
                <a:ea typeface="ＭＳ Ｐゴシック" panose="020B0600070205080204" pitchFamily="34" charset="-128"/>
                <a:cs typeface="Arial" panose="020B0604020202020204" pitchFamily="34" charset="0"/>
              </a:rPr>
              <a:t>RIGHT:The chain is taking only small steps and does not traverse its distribution quickly. This type of trace plot is typically associated with high autocorrelation among the samples. To obtain a few thousand independent samples, you need to run the chain for much longer. </a:t>
            </a:r>
          </a:p>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1924" name="Text Box 3">
            <a:extLst>
              <a:ext uri="{FF2B5EF4-FFF2-40B4-BE49-F238E27FC236}">
                <a16:creationId xmlns:a16="http://schemas.microsoft.com/office/drawing/2014/main" id="{D1789218-0C0C-4210-8432-B7C4900B15CF}"/>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1925" name="Text Box 4">
            <a:extLst>
              <a:ext uri="{FF2B5EF4-FFF2-40B4-BE49-F238E27FC236}">
                <a16:creationId xmlns:a16="http://schemas.microsoft.com/office/drawing/2014/main" id="{503D25DF-E54E-414A-9152-18E1286DB75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E89893FB-72A7-4C26-AB47-60BC0112DBA2}"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22</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Text Box 1">
            <a:extLst>
              <a:ext uri="{FF2B5EF4-FFF2-40B4-BE49-F238E27FC236}">
                <a16:creationId xmlns:a16="http://schemas.microsoft.com/office/drawing/2014/main" id="{DFF132CE-64CB-46E1-9224-6BDACAD4B161}"/>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8066" name="Text Box 2">
            <a:extLst>
              <a:ext uri="{FF2B5EF4-FFF2-40B4-BE49-F238E27FC236}">
                <a16:creationId xmlns:a16="http://schemas.microsoft.com/office/drawing/2014/main" id="{6AD3843E-F13B-4D09-97C1-4B3CFD62FAF0}"/>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83972" name="Text Box 3">
            <a:extLst>
              <a:ext uri="{FF2B5EF4-FFF2-40B4-BE49-F238E27FC236}">
                <a16:creationId xmlns:a16="http://schemas.microsoft.com/office/drawing/2014/main" id="{E6AD557C-84C2-4026-9614-EFC4D1E255A1}"/>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83973" name="Text Box 4">
            <a:extLst>
              <a:ext uri="{FF2B5EF4-FFF2-40B4-BE49-F238E27FC236}">
                <a16:creationId xmlns:a16="http://schemas.microsoft.com/office/drawing/2014/main" id="{D911E93A-6A49-4B25-A256-33B00684D1F4}"/>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5F6B84F-89D8-4576-97F0-A122DC89C947}"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23</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Text Box 1">
            <a:extLst>
              <a:ext uri="{FF2B5EF4-FFF2-40B4-BE49-F238E27FC236}">
                <a16:creationId xmlns:a16="http://schemas.microsoft.com/office/drawing/2014/main" id="{41964298-C4C9-482D-83FE-7B9A449D72AA}"/>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0114" name="Text Box 2">
            <a:extLst>
              <a:ext uri="{FF2B5EF4-FFF2-40B4-BE49-F238E27FC236}">
                <a16:creationId xmlns:a16="http://schemas.microsoft.com/office/drawing/2014/main" id="{158EE1DA-2C89-44DB-B3CD-88F880D95A57}"/>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a:extLst>
              <a:ext uri="{FF2B5EF4-FFF2-40B4-BE49-F238E27FC236}">
                <a16:creationId xmlns:a16="http://schemas.microsoft.com/office/drawing/2014/main" id="{47933B10-74AC-407C-9C89-DA9D300F74D6}"/>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9090" name="Text Box 2">
            <a:extLst>
              <a:ext uri="{FF2B5EF4-FFF2-40B4-BE49-F238E27FC236}">
                <a16:creationId xmlns:a16="http://schemas.microsoft.com/office/drawing/2014/main" id="{6F6C59E7-2B98-4D9D-A9E0-017511FC3412}"/>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a:extLst>
              <a:ext uri="{FF2B5EF4-FFF2-40B4-BE49-F238E27FC236}">
                <a16:creationId xmlns:a16="http://schemas.microsoft.com/office/drawing/2014/main" id="{72E389D6-7536-4785-B2A3-7230E9B28D2B}"/>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1138" name="Text Box 2">
            <a:extLst>
              <a:ext uri="{FF2B5EF4-FFF2-40B4-BE49-F238E27FC236}">
                <a16:creationId xmlns:a16="http://schemas.microsoft.com/office/drawing/2014/main" id="{2E98F4C6-0C88-4772-8F1C-102FBC5B0FEA}"/>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Text Box 1">
            <a:extLst>
              <a:ext uri="{FF2B5EF4-FFF2-40B4-BE49-F238E27FC236}">
                <a16:creationId xmlns:a16="http://schemas.microsoft.com/office/drawing/2014/main" id="{499284E2-ECA2-40BC-92C9-A845C5035A43}"/>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2162" name="Text Box 2">
            <a:extLst>
              <a:ext uri="{FF2B5EF4-FFF2-40B4-BE49-F238E27FC236}">
                <a16:creationId xmlns:a16="http://schemas.microsoft.com/office/drawing/2014/main" id="{F2440FDB-C7FA-4CC8-95E8-7E722B37032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18949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a:extLst>
              <a:ext uri="{FF2B5EF4-FFF2-40B4-BE49-F238E27FC236}">
                <a16:creationId xmlns:a16="http://schemas.microsoft.com/office/drawing/2014/main" id="{FCB62FC1-24DF-4EBB-AC03-B760BC660B73}"/>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4210" name="Text Box 2">
            <a:extLst>
              <a:ext uri="{FF2B5EF4-FFF2-40B4-BE49-F238E27FC236}">
                <a16:creationId xmlns:a16="http://schemas.microsoft.com/office/drawing/2014/main" id="{5387A36F-8850-4A8B-8E99-73F41F3BAF33}"/>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a:extLst>
              <a:ext uri="{FF2B5EF4-FFF2-40B4-BE49-F238E27FC236}">
                <a16:creationId xmlns:a16="http://schemas.microsoft.com/office/drawing/2014/main" id="{FE40677A-58F1-41FE-8573-AFB565C13CBA}"/>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6258" name="Text Box 2">
            <a:extLst>
              <a:ext uri="{FF2B5EF4-FFF2-40B4-BE49-F238E27FC236}">
                <a16:creationId xmlns:a16="http://schemas.microsoft.com/office/drawing/2014/main" id="{FC8B3DAD-AA1F-4AAB-8AE8-DA8A377112AB}"/>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30</a:t>
            </a:fld>
            <a:endParaRPr lang="en-US" altLang="en-US">
              <a:latin typeface="Calibri" panose="020F050202020403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A572558F-9D4F-4EA3-999F-1EEF9873EBD0}"/>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97282" name="Text Box 2">
            <a:extLst>
              <a:ext uri="{FF2B5EF4-FFF2-40B4-BE49-F238E27FC236}">
                <a16:creationId xmlns:a16="http://schemas.microsoft.com/office/drawing/2014/main" id="{102A86A8-BCA4-443C-BDF1-289002ECAA4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ct val="0"/>
              </a:spcBef>
              <a:buClrTx/>
              <a:buFontTx/>
              <a:buNone/>
              <a:defRPr/>
            </a:pPr>
            <a:r>
              <a:rPr lang="en-US">
                <a:latin typeface="Arial" charset="0"/>
                <a:cs typeface="Arial" charset="0"/>
              </a:rPr>
              <a:t>C = # chains</a:t>
            </a:r>
          </a:p>
          <a:p>
            <a:pPr eaLnBrk="1" hangingPunct="1">
              <a:spcBef>
                <a:spcPct val="0"/>
              </a:spcBef>
              <a:buClrTx/>
              <a:buFontTx/>
              <a:buNone/>
              <a:defRPr/>
            </a:pPr>
            <a:r>
              <a:rPr lang="en-US">
                <a:latin typeface="Arial" charset="0"/>
                <a:cs typeface="Arial" charset="0"/>
              </a:rPr>
              <a:t>T = chain length, number of iterations</a:t>
            </a:r>
          </a:p>
        </p:txBody>
      </p:sp>
      <p:sp>
        <p:nvSpPr>
          <p:cNvPr id="102404" name="Text Box 3">
            <a:extLst>
              <a:ext uri="{FF2B5EF4-FFF2-40B4-BE49-F238E27FC236}">
                <a16:creationId xmlns:a16="http://schemas.microsoft.com/office/drawing/2014/main" id="{13F9E4B3-BD24-408D-B599-7DB3C22770F2}"/>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a:latin typeface="Calibri" panose="020F0502020204030204" pitchFamily="34" charset="0"/>
                <a:cs typeface="Arial" panose="020B0604020202020204" pitchFamily="34" charset="0"/>
              </a:rPr>
              <a:t>Copyright Nora M. Bello - STAT 950 - Spring 2012 - Kansas State University</a:t>
            </a:r>
          </a:p>
        </p:txBody>
      </p:sp>
      <p:sp>
        <p:nvSpPr>
          <p:cNvPr id="102405" name="Text Box 4">
            <a:extLst>
              <a:ext uri="{FF2B5EF4-FFF2-40B4-BE49-F238E27FC236}">
                <a16:creationId xmlns:a16="http://schemas.microsoft.com/office/drawing/2014/main" id="{BF51752A-26D8-49EB-8B98-96229DF1317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9D92CB3B-27D6-4164-B4C6-5277E726B26B}" type="slidenum">
              <a:rPr lang="en-US" altLang="en-US">
                <a:latin typeface="Calibri" panose="020F0502020204030204" pitchFamily="34" charset="0"/>
                <a:cs typeface="Arial" panose="020B0604020202020204" pitchFamily="34" charset="0"/>
              </a:rPr>
              <a:pPr algn="r" eaLnBrk="1" hangingPunct="1">
                <a:spcBef>
                  <a:spcPct val="0"/>
                </a:spcBef>
                <a:buClrTx/>
                <a:buFontTx/>
                <a:buNone/>
              </a:pPr>
              <a:t>31</a:t>
            </a:fld>
            <a:endParaRPr lang="en-US" altLang="en-US">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0926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4274"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6412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5298"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59687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36992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Text Box 1"/>
          <p:cNvSpPr txBox="1">
            <a:spLocks noGrp="1" noRot="1" noChangeAspect="1" noChangeArrowheads="1"/>
          </p:cNvSpPr>
          <p:nvPr>
            <p:ph type="sldImg"/>
          </p:nvPr>
        </p:nvSpPr>
        <p:spPr bwMode="auto">
          <a:xfrm>
            <a:off x="1257300" y="728663"/>
            <a:ext cx="4800600" cy="36004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1858" name="Text Box 2"/>
          <p:cNvSpPr txBox="1">
            <a:spLocks noGrp="1" noChangeArrowheads="1"/>
          </p:cNvSpPr>
          <p:nvPr>
            <p:ph type="body" idx="1"/>
          </p:nvPr>
        </p:nvSpPr>
        <p:spPr bwMode="auto">
          <a:xfrm>
            <a:off x="731838" y="4560888"/>
            <a:ext cx="5851525" cy="431958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9727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Text Box 1">
            <a:extLst>
              <a:ext uri="{FF2B5EF4-FFF2-40B4-BE49-F238E27FC236}">
                <a16:creationId xmlns:a16="http://schemas.microsoft.com/office/drawing/2014/main" id="{C8BBDEF6-15A0-492F-9E74-9EF2A784C4C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1682" name="Text Box 2">
            <a:extLst>
              <a:ext uri="{FF2B5EF4-FFF2-40B4-BE49-F238E27FC236}">
                <a16:creationId xmlns:a16="http://schemas.microsoft.com/office/drawing/2014/main" id="{4406EA35-DFE4-402E-BBA6-0571ECD1AA5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Text Box 1">
            <a:extLst>
              <a:ext uri="{FF2B5EF4-FFF2-40B4-BE49-F238E27FC236}">
                <a16:creationId xmlns:a16="http://schemas.microsoft.com/office/drawing/2014/main" id="{6B18AC24-1A63-485A-8423-A60BB647B44B}"/>
              </a:ext>
            </a:extLst>
          </p:cNvPr>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2706" name="Text Box 2">
            <a:extLst>
              <a:ext uri="{FF2B5EF4-FFF2-40B4-BE49-F238E27FC236}">
                <a16:creationId xmlns:a16="http://schemas.microsoft.com/office/drawing/2014/main" id="{259D55F0-F8AB-4421-BD12-E93C5B31C2AD}"/>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Text Box 1">
            <a:extLst>
              <a:ext uri="{FF2B5EF4-FFF2-40B4-BE49-F238E27FC236}">
                <a16:creationId xmlns:a16="http://schemas.microsoft.com/office/drawing/2014/main" id="{8724C66A-695E-4ED2-B71B-08E613F64D79}"/>
              </a:ext>
            </a:extLst>
          </p:cNvPr>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5778" name="Text Box 2">
            <a:extLst>
              <a:ext uri="{FF2B5EF4-FFF2-40B4-BE49-F238E27FC236}">
                <a16:creationId xmlns:a16="http://schemas.microsoft.com/office/drawing/2014/main" id="{4E3882CD-35D5-47B2-9BA5-17B8DEF96E14}"/>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49" name="Text Box 1">
            <a:extLst>
              <a:ext uri="{FF2B5EF4-FFF2-40B4-BE49-F238E27FC236}">
                <a16:creationId xmlns:a16="http://schemas.microsoft.com/office/drawing/2014/main" id="{091762BB-8C0B-4861-A4F7-889806486B84}"/>
              </a:ext>
            </a:extLst>
          </p:cNvPr>
          <p:cNvSpPr>
            <a:spLocks noGrp="1" noRot="1" noChangeAspect="1" noChangeArrowheads="1"/>
          </p:cNvSpPr>
          <p:nvPr>
            <p:ph type="sldImg"/>
          </p:nvPr>
        </p:nvSpPr>
        <p:spPr>
          <a:xfrm>
            <a:off x="1144588"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8850" name="Text Box 2">
            <a:extLst>
              <a:ext uri="{FF2B5EF4-FFF2-40B4-BE49-F238E27FC236}">
                <a16:creationId xmlns:a16="http://schemas.microsoft.com/office/drawing/2014/main" id="{8778FB5C-15A4-4EAB-987D-E4EC7ACD2CA5}"/>
              </a:ext>
            </a:extLst>
          </p:cNvPr>
          <p:cNvSpPr>
            <a:spLocks noGrp="1" noChangeArrowheads="1"/>
          </p:cNvSpPr>
          <p:nvPr>
            <p:ph type="body" idx="1"/>
          </p:nvPr>
        </p:nvSpPr>
        <p:spPr>
          <a:xfrm>
            <a:off x="685800" y="4343400"/>
            <a:ext cx="54864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Font typeface="Times New Roman" charset="0"/>
              <a:buNone/>
              <a:defRPr/>
            </a:pPr>
            <a:endParaRPr lang="en-US">
              <a:latin typeface="Arial" charset="0"/>
              <a:cs typeface="Arial" charset="0"/>
            </a:endParaRPr>
          </a:p>
        </p:txBody>
      </p:sp>
      <p:sp>
        <p:nvSpPr>
          <p:cNvPr id="65540" name="Text Box 3">
            <a:extLst>
              <a:ext uri="{FF2B5EF4-FFF2-40B4-BE49-F238E27FC236}">
                <a16:creationId xmlns:a16="http://schemas.microsoft.com/office/drawing/2014/main" id="{BCD0DBE0-0917-44ED-BC36-C46E14019A40}"/>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spcBef>
                <a:spcPct val="0"/>
              </a:spcBef>
              <a:buClrTx/>
              <a:buFontTx/>
              <a:buNone/>
            </a:pPr>
            <a:fld id="{C0C9F432-35D2-4B85-AC93-6761DD608C54}" type="slidenum">
              <a:rPr lang="en-US" altLang="en-US" sz="1100">
                <a:latin typeface="Calibri" panose="020F0502020204030204" pitchFamily="34" charset="0"/>
                <a:cs typeface="Arial" panose="020B0604020202020204" pitchFamily="34" charset="0"/>
              </a:rPr>
              <a:pPr algn="r" eaLnBrk="1" hangingPunct="1">
                <a:spcBef>
                  <a:spcPct val="0"/>
                </a:spcBef>
                <a:buClrTx/>
                <a:buFontTx/>
                <a:buNone/>
              </a:pPr>
              <a:t>16</a:t>
            </a:fld>
            <a:endParaRPr lang="en-US" altLang="en-US" sz="1100">
              <a:latin typeface="Calibri" panose="020F0502020204030204" pitchFamily="34" charset="0"/>
              <a:cs typeface="Arial" panose="020B0604020202020204" pitchFamily="34" charset="0"/>
            </a:endParaRPr>
          </a:p>
        </p:txBody>
      </p:sp>
      <p:sp>
        <p:nvSpPr>
          <p:cNvPr id="65541" name="Text Box 4">
            <a:extLst>
              <a:ext uri="{FF2B5EF4-FFF2-40B4-BE49-F238E27FC236}">
                <a16:creationId xmlns:a16="http://schemas.microsoft.com/office/drawing/2014/main" id="{684AF931-1EC5-426A-90B5-A643A5A824E7}"/>
              </a:ext>
            </a:extLst>
          </p:cNvPr>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00" tIns="43200" rIns="86400" bIns="432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1100">
                <a:latin typeface="Calibri" panose="020F0502020204030204" pitchFamily="34" charset="0"/>
                <a:cs typeface="Arial" panose="020B0604020202020204" pitchFamily="34" charset="0"/>
              </a:rPr>
              <a:t>Copyright Nora M. Bello - STAT 950 - Spring 2012 - Kansas State University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8843"/>
            <a:ext cx="77724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3030807"/>
            <a:ext cx="7772400" cy="2102356"/>
          </a:xfrm>
          <a:prstGeom prst="rect">
            <a:avLst/>
          </a:prstGeom>
        </p:spPr>
        <p:txBody>
          <a:bodyPr anchor="t">
            <a:normAutofit/>
          </a:bodyPr>
          <a:lstStyle>
            <a:lvl1pPr marL="0" indent="0" algn="l">
              <a:buNone/>
              <a:defRPr sz="2400" b="0" i="0">
                <a:solidFill>
                  <a:schemeClr val="tx1">
                    <a:lumMod val="65000"/>
                    <a:lumOff val="3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D803B8FA-BCB0-5D4D-9E0C-8594CF5A2264}" type="datetime1">
              <a:rPr lang="en-US"/>
              <a:pPr>
                <a:defRPr/>
              </a:pPr>
              <a:t>10/7/2019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a:pPr>
                <a:defRPr/>
              </a:pPr>
              <a:t>‹#›</a:t>
            </a:fld>
            <a:endParaRPr lang="en-US" dirty="0"/>
          </a:p>
        </p:txBody>
      </p:sp>
    </p:spTree>
    <p:extLst>
      <p:ext uri="{BB962C8B-B14F-4D97-AF65-F5344CB8AC3E}">
        <p14:creationId xmlns:p14="http://schemas.microsoft.com/office/powerpoint/2010/main" val="384179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48608"/>
            <a:ext cx="8229600" cy="480233"/>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1 column</a:t>
            </a:r>
          </a:p>
        </p:txBody>
      </p:sp>
      <p:sp>
        <p:nvSpPr>
          <p:cNvPr id="3" name="Content Placeholder 2"/>
          <p:cNvSpPr>
            <a:spLocks noGrp="1"/>
          </p:cNvSpPr>
          <p:nvPr>
            <p:ph idx="1"/>
          </p:nvPr>
        </p:nvSpPr>
        <p:spPr>
          <a:xfrm>
            <a:off x="457200" y="2059670"/>
            <a:ext cx="8229600" cy="4066495"/>
          </a:xfrm>
          <a:prstGeom prst="rect">
            <a:avLst/>
          </a:prstGeom>
        </p:spPr>
        <p:txBody>
          <a:bodyPr/>
          <a:lstStyle>
            <a:lvl1pPr>
              <a:buClr>
                <a:srgbClr val="18453B"/>
              </a:buClr>
              <a:buFont typeface="Arial"/>
              <a:buChar char="•"/>
              <a:defRPr sz="2800" b="0" i="0">
                <a:solidFill>
                  <a:srgbClr val="595959"/>
                </a:solidFill>
                <a:latin typeface="Gotham Book"/>
                <a:cs typeface="Gotham Book"/>
              </a:defRPr>
            </a:lvl1pPr>
            <a:lvl2pPr>
              <a:buClr>
                <a:schemeClr val="tx1">
                  <a:lumMod val="75000"/>
                  <a:lumOff val="25000"/>
                </a:schemeClr>
              </a:buClr>
              <a:buSzPct val="85000"/>
              <a:buFont typeface="Arial"/>
              <a:buChar char="•"/>
              <a:defRPr sz="2400" b="0" i="0">
                <a:solidFill>
                  <a:srgbClr val="595959"/>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C93AF409-9F3D-4144-905F-D667DBFB2192}" type="datetime1">
              <a:rPr lang="en-US"/>
              <a:pPr>
                <a:defRPr/>
              </a:pPr>
              <a:t>10/7/2019</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B4461CB-4CA9-2A43-A3FA-624E1DA485A6}" type="slidenum">
              <a:rPr lang="en-US"/>
              <a:pPr>
                <a:defRPr/>
              </a:pPr>
              <a:t>‹#›</a:t>
            </a:fld>
            <a:endParaRPr lang="en-US"/>
          </a:p>
        </p:txBody>
      </p:sp>
    </p:spTree>
    <p:extLst>
      <p:ext uri="{BB962C8B-B14F-4D97-AF65-F5344CB8AC3E}">
        <p14:creationId xmlns:p14="http://schemas.microsoft.com/office/powerpoint/2010/main" val="277638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003154"/>
            <a:ext cx="8229600" cy="875092"/>
          </a:xfrm>
          <a:prstGeom prst="rect">
            <a:avLst/>
          </a:prstGeom>
        </p:spPr>
        <p:txBody>
          <a:bodyPr>
            <a:normAutofit/>
          </a:bodyPr>
          <a:lstStyle>
            <a:lvl1pPr algn="l">
              <a:defRPr sz="3600" b="0" i="0" baseline="0">
                <a:solidFill>
                  <a:srgbClr val="18453B"/>
                </a:solidFill>
                <a:latin typeface="Gotham-Bold"/>
                <a:cs typeface="Gotham-Bold"/>
              </a:defRPr>
            </a:lvl1pPr>
          </a:lstStyle>
          <a:p>
            <a:r>
              <a:rPr lang="en-US" dirty="0"/>
              <a:t>2 columns</a:t>
            </a:r>
          </a:p>
        </p:txBody>
      </p:sp>
      <p:sp>
        <p:nvSpPr>
          <p:cNvPr id="3" name="Content Placeholder 2"/>
          <p:cNvSpPr>
            <a:spLocks noGrp="1"/>
          </p:cNvSpPr>
          <p:nvPr>
            <p:ph idx="1"/>
          </p:nvPr>
        </p:nvSpPr>
        <p:spPr>
          <a:xfrm>
            <a:off x="457200" y="2059668"/>
            <a:ext cx="3950704" cy="4296682"/>
          </a:xfrm>
          <a:prstGeom prst="rect">
            <a:avLst/>
          </a:prstGeom>
        </p:spPr>
        <p:txBody>
          <a:bodyPr/>
          <a:lstStyle>
            <a:lvl1pPr>
              <a:buClr>
                <a:schemeClr val="tx1">
                  <a:lumMod val="75000"/>
                  <a:lumOff val="25000"/>
                </a:schemeClr>
              </a:buClr>
              <a:buFont typeface="Arial"/>
              <a:buChar char="•"/>
              <a:defRPr sz="28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849B177-5D8B-7A43-B9D4-2D03D1F64BD4}" type="datetime1">
              <a:rPr lang="en-US"/>
              <a:pPr>
                <a:defRPr/>
              </a:pPr>
              <a:t>10/7/2019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7" y="2059668"/>
            <a:ext cx="3950704" cy="4296682"/>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700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109873"/>
            <a:ext cx="8229600" cy="821732"/>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2081013"/>
            <a:ext cx="8229600" cy="4024165"/>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9F847968-A88B-B947-87AA-BB83F906ED2F}" type="datetime1">
              <a:rPr lang="en-US"/>
              <a:pPr>
                <a:defRPr/>
              </a:pPr>
              <a:t>10/7/2019</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extLst>
      <p:ext uri="{BB962C8B-B14F-4D97-AF65-F5344CB8AC3E}">
        <p14:creationId xmlns:p14="http://schemas.microsoft.com/office/powerpoint/2010/main" val="323192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75093"/>
            <a:ext cx="82296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dirty="0"/>
              <a:t>1 column with numbers</a:t>
            </a:r>
          </a:p>
        </p:txBody>
      </p:sp>
      <p:sp>
        <p:nvSpPr>
          <p:cNvPr id="3" name="Content Placeholder 2"/>
          <p:cNvSpPr>
            <a:spLocks noGrp="1"/>
          </p:cNvSpPr>
          <p:nvPr>
            <p:ph idx="1"/>
          </p:nvPr>
        </p:nvSpPr>
        <p:spPr>
          <a:xfrm>
            <a:off x="457200" y="1674905"/>
            <a:ext cx="8229600" cy="4419600"/>
          </a:xfrm>
          <a:prstGeom prst="rect">
            <a:avLst/>
          </a:prstGeom>
        </p:spPr>
        <p:txBody>
          <a:bodyPr wrap="square" numCol="1" anchor="t"/>
          <a:lstStyle>
            <a:lvl1pPr marL="457200" indent="-457200"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200" indent="182880" algn="l">
              <a:buClr>
                <a:schemeClr val="tx1">
                  <a:lumMod val="75000"/>
                  <a:lumOff val="25000"/>
                </a:schemeClr>
              </a:buClr>
              <a:buSzPct val="85000"/>
              <a:buFont typeface="Arial"/>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4B2702C-F183-E649-BBAD-4C35648D6001}" type="datetime1">
              <a:rPr lang="en-US"/>
              <a:pPr>
                <a:defRPr/>
              </a:pPr>
              <a:t>10/7/2019</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Footer</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extLst>
      <p:ext uri="{BB962C8B-B14F-4D97-AF65-F5344CB8AC3E}">
        <p14:creationId xmlns:p14="http://schemas.microsoft.com/office/powerpoint/2010/main" val="176235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3728-1BAC-479A-BB67-66EEA6E032CA}"/>
              </a:ext>
            </a:extLst>
          </p:cNvPr>
          <p:cNvSpPr>
            <a:spLocks noGrp="1"/>
          </p:cNvSpPr>
          <p:nvPr>
            <p:ph type="title"/>
          </p:nvPr>
        </p:nvSpPr>
        <p:spPr>
          <a:xfrm>
            <a:off x="570461" y="614507"/>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93D9805-1CA2-43BE-B5A1-65EA3252D4AA}"/>
              </a:ext>
            </a:extLst>
          </p:cNvPr>
          <p:cNvSpPr>
            <a:spLocks noGrp="1"/>
          </p:cNvSpPr>
          <p:nvPr>
            <p:ph type="dt" sz="half" idx="10"/>
          </p:nvPr>
        </p:nvSpPr>
        <p:spPr/>
        <p:txBody>
          <a:bodyPr/>
          <a:lstStyle/>
          <a:p>
            <a:pPr>
              <a:defRPr/>
            </a:pPr>
            <a:fld id="{FB44CCF9-D185-2447-94DE-2F097F7C2422}" type="datetime1">
              <a:rPr lang="en-US" smtClean="0"/>
              <a:pPr>
                <a:defRPr/>
              </a:pPr>
              <a:t>10/7/2019</a:t>
            </a:fld>
            <a:endParaRPr lang="en-US" dirty="0"/>
          </a:p>
        </p:txBody>
      </p:sp>
      <p:sp>
        <p:nvSpPr>
          <p:cNvPr id="4" name="Footer Placeholder 3">
            <a:extLst>
              <a:ext uri="{FF2B5EF4-FFF2-40B4-BE49-F238E27FC236}">
                <a16:creationId xmlns:a16="http://schemas.microsoft.com/office/drawing/2014/main" id="{FEA4240E-5637-4DF9-BC2D-B433B54271A3}"/>
              </a:ext>
            </a:extLst>
          </p:cNvPr>
          <p:cNvSpPr>
            <a:spLocks noGrp="1"/>
          </p:cNvSpPr>
          <p:nvPr>
            <p:ph type="ftr" sz="quarter" idx="11"/>
          </p:nvPr>
        </p:nvSpPr>
        <p:spPr/>
        <p:txBody>
          <a:bodyPr/>
          <a:lstStyle/>
          <a:p>
            <a:pPr>
              <a:defRPr/>
            </a:pPr>
            <a:r>
              <a:rPr lang="en-US"/>
              <a:t>Footer</a:t>
            </a:r>
          </a:p>
        </p:txBody>
      </p:sp>
      <p:sp>
        <p:nvSpPr>
          <p:cNvPr id="5" name="Slide Number Placeholder 4">
            <a:extLst>
              <a:ext uri="{FF2B5EF4-FFF2-40B4-BE49-F238E27FC236}">
                <a16:creationId xmlns:a16="http://schemas.microsoft.com/office/drawing/2014/main" id="{B2EFDC47-F04F-47D5-B930-6336F602956D}"/>
              </a:ext>
            </a:extLst>
          </p:cNvPr>
          <p:cNvSpPr>
            <a:spLocks noGrp="1"/>
          </p:cNvSpPr>
          <p:nvPr>
            <p:ph type="sldNum" sz="quarter" idx="12"/>
          </p:nvPr>
        </p:nvSpPr>
        <p:spPr/>
        <p:txBody>
          <a:bodyPr/>
          <a:lstStyle/>
          <a:p>
            <a:pPr>
              <a:defRPr/>
            </a:pPr>
            <a:fld id="{B80CE905-A244-4716-9A93-2E82E4C2DF65}" type="slidenum">
              <a:rPr lang="en-US" smtClean="0"/>
              <a:pPr>
                <a:defRPr/>
              </a:pPr>
              <a:t>‹#›</a:t>
            </a:fld>
            <a:endParaRPr lang="en-US" dirty="0"/>
          </a:p>
        </p:txBody>
      </p:sp>
    </p:spTree>
    <p:extLst>
      <p:ext uri="{BB962C8B-B14F-4D97-AF65-F5344CB8AC3E}">
        <p14:creationId xmlns:p14="http://schemas.microsoft.com/office/powerpoint/2010/main" val="260537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329C4D5-CB7A-4244-8B3D-76E57D8FF7AC}"/>
              </a:ext>
            </a:extLst>
          </p:cNvPr>
          <p:cNvSpPr>
            <a:spLocks noGrp="1" noChangeArrowheads="1"/>
          </p:cNvSpPr>
          <p:nvPr>
            <p:ph type="sldNum" idx="10"/>
          </p:nvPr>
        </p:nvSpPr>
        <p:spPr>
          <a:ln/>
        </p:spPr>
        <p:txBody>
          <a:bodyPr/>
          <a:lstStyle>
            <a:lvl1pPr>
              <a:defRPr/>
            </a:lvl1pPr>
          </a:lstStyle>
          <a:p>
            <a:pPr>
              <a:defRPr/>
            </a:pPr>
            <a:fld id="{360DA806-C1C3-4378-9829-67EEB79A9C6C}" type="slidenum">
              <a:rPr lang="en-US" altLang="en-US"/>
              <a:pPr>
                <a:defRPr/>
              </a:pPr>
              <a:t>‹#›</a:t>
            </a:fld>
            <a:endParaRPr lang="en-US" altLang="en-US"/>
          </a:p>
        </p:txBody>
      </p:sp>
    </p:spTree>
    <p:extLst>
      <p:ext uri="{BB962C8B-B14F-4D97-AF65-F5344CB8AC3E}">
        <p14:creationId xmlns:p14="http://schemas.microsoft.com/office/powerpoint/2010/main" val="84411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fld id="{FB44CCF9-D185-2447-94DE-2F097F7C2422}" type="datetime1">
              <a:rPr lang="en-US"/>
              <a:pPr>
                <a:defRPr/>
              </a:pPr>
              <a:t>10/7/2019</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pPr>
              <a:defRPr/>
            </a:pPr>
            <a:r>
              <a:rPr lang="en-US"/>
              <a:t>Footer</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pPr>
              <a:defRPr/>
            </a:pPr>
            <a:fld id="{B80CE905-A244-4716-9A93-2E82E4C2DF65}" type="slidenum">
              <a:rPr lang="en-US" smtClean="0"/>
              <a:pPr>
                <a:defRPr/>
              </a:pPr>
              <a:t>‹#›</a:t>
            </a:fld>
            <a:endParaRPr lang="en-US" dirty="0"/>
          </a:p>
        </p:txBody>
      </p:sp>
      <p:pic>
        <p:nvPicPr>
          <p:cNvPr id="12" name="Picture 11" descr="PP banner wordmark.jpg"/>
          <p:cNvPicPr>
            <a:picLocks noChangeAspect="1"/>
          </p:cNvPicPr>
          <p:nvPr userDrawn="1"/>
        </p:nvPicPr>
        <p:blipFill>
          <a:blip r:embed="rId9"/>
          <a:stretch>
            <a:fillRect/>
          </a:stretch>
        </p:blipFill>
        <p:spPr>
          <a:xfrm>
            <a:off x="3048" y="2"/>
            <a:ext cx="9140953" cy="669503"/>
          </a:xfrm>
          <a:prstGeom prst="rect">
            <a:avLst/>
          </a:prstGeom>
        </p:spPr>
      </p:pic>
    </p:spTree>
    <p:extLst>
      <p:ext uri="{BB962C8B-B14F-4D97-AF65-F5344CB8AC3E}">
        <p14:creationId xmlns:p14="http://schemas.microsoft.com/office/powerpoint/2010/main" val="1717700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5.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wmf"/><Relationship Id="rId4" Type="http://schemas.openxmlformats.org/officeDocument/2006/relationships/oleObject" Target="../embeddings/oleObject6.bin"/><Relationship Id="rId9"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wmf"/><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tan-dev/rstan/wiki/RStan-Getting-Started" TargetMode="External"/><Relationship Id="rId2" Type="http://schemas.openxmlformats.org/officeDocument/2006/relationships/hyperlink" Target="https://rstudio.com/products/rstudio/downloa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4.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4.emf"/><Relationship Id="rId4" Type="http://schemas.openxmlformats.org/officeDocument/2006/relationships/oleObject" Target="../embeddings/oleObject9.bin"/><Relationship Id="rId9"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37.emf"/><Relationship Id="rId4"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6.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39.emf"/><Relationship Id="rId4" Type="http://schemas.openxmlformats.org/officeDocument/2006/relationships/oleObject" Target="../embeddings/oleObject14.bin"/><Relationship Id="rId9"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7.xml"/><Relationship Id="rId7"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42.emf"/><Relationship Id="rId4" Type="http://schemas.openxmlformats.org/officeDocument/2006/relationships/oleObject" Target="../embeddings/oleObject17.bin"/><Relationship Id="rId9"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45.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47.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1.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49.emf"/><Relationship Id="rId4" Type="http://schemas.openxmlformats.org/officeDocument/2006/relationships/oleObject" Target="../embeddings/oleObject24.bin"/><Relationship Id="rId9" Type="http://schemas.openxmlformats.org/officeDocument/2006/relationships/image" Target="../media/image51.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6.emf"/><Relationship Id="rId3" Type="http://schemas.openxmlformats.org/officeDocument/2006/relationships/notesSlide" Target="../notesSlides/notesSlide32.xml"/><Relationship Id="rId7" Type="http://schemas.openxmlformats.org/officeDocument/2006/relationships/image" Target="../media/image53.emf"/><Relationship Id="rId12" Type="http://schemas.openxmlformats.org/officeDocument/2006/relationships/oleObject" Target="../embeddings/oleObject31.bin"/><Relationship Id="rId17" Type="http://schemas.openxmlformats.org/officeDocument/2006/relationships/image" Target="../media/image58.emf"/><Relationship Id="rId2" Type="http://schemas.openxmlformats.org/officeDocument/2006/relationships/slideLayout" Target="../slideLayouts/slideLayout2.xml"/><Relationship Id="rId16" Type="http://schemas.openxmlformats.org/officeDocument/2006/relationships/oleObject" Target="../embeddings/oleObject33.bin"/><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4.emf"/><Relationship Id="rId14" Type="http://schemas.openxmlformats.org/officeDocument/2006/relationships/oleObject" Target="../embeddings/oleObject32.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3.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5.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7.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1.png"/><Relationship Id="rId7" Type="http://schemas.openxmlformats.org/officeDocument/2006/relationships/image" Target="../media/image39.png"/><Relationship Id="rId1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37.png"/><Relationship Id="rId10"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37.png"/><Relationship Id="rId10" Type="http://schemas.openxmlformats.org/officeDocument/2006/relationships/image" Target="../media/image76.png"/><Relationship Id="rId9" Type="http://schemas.openxmlformats.org/officeDocument/2006/relationships/image" Target="../media/image69.png"/><Relationship Id="rId1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35374-B1B2-43FA-B27D-56E0944C4CFC}"/>
              </a:ext>
            </a:extLst>
          </p:cNvPr>
          <p:cNvSpPr>
            <a:spLocks noGrp="1"/>
          </p:cNvSpPr>
          <p:nvPr>
            <p:ph type="ctrTitle"/>
          </p:nvPr>
        </p:nvSpPr>
        <p:spPr>
          <a:xfrm>
            <a:off x="629920" y="1063363"/>
            <a:ext cx="7772400" cy="1301965"/>
          </a:xfrm>
        </p:spPr>
        <p:txBody>
          <a:bodyPr>
            <a:normAutofit fontScale="90000"/>
          </a:bodyPr>
          <a:lstStyle/>
          <a:p>
            <a:r>
              <a:rPr lang="es-ES_tradnl" i="1" dirty="0" err="1"/>
              <a:t>Implementaci</a:t>
            </a:r>
            <a:r>
              <a:rPr lang="es-ES" i="1" dirty="0" err="1"/>
              <a:t>ón</a:t>
            </a:r>
            <a:r>
              <a:rPr lang="es-ES" i="1" dirty="0"/>
              <a:t> de I</a:t>
            </a:r>
            <a:r>
              <a:rPr lang="es-ES_tradnl" i="1" dirty="0" err="1"/>
              <a:t>nferencia</a:t>
            </a:r>
            <a:r>
              <a:rPr lang="es-ES_tradnl" i="1" dirty="0"/>
              <a:t> Bayesiana en Modelos lineales jerárquicos con R-Stan</a:t>
            </a:r>
            <a:endParaRPr lang="en-US" dirty="0"/>
          </a:p>
        </p:txBody>
      </p:sp>
      <p:sp>
        <p:nvSpPr>
          <p:cNvPr id="5" name="Subtitle 4">
            <a:extLst>
              <a:ext uri="{FF2B5EF4-FFF2-40B4-BE49-F238E27FC236}">
                <a16:creationId xmlns:a16="http://schemas.microsoft.com/office/drawing/2014/main" id="{515CAA7C-953B-412E-B10D-4621C49F7BB4}"/>
              </a:ext>
            </a:extLst>
          </p:cNvPr>
          <p:cNvSpPr>
            <a:spLocks noGrp="1"/>
          </p:cNvSpPr>
          <p:nvPr>
            <p:ph type="subTitle" idx="1"/>
          </p:nvPr>
        </p:nvSpPr>
        <p:spPr>
          <a:xfrm>
            <a:off x="685800" y="3030807"/>
            <a:ext cx="6981738" cy="2102356"/>
          </a:xfrm>
        </p:spPr>
        <p:txBody>
          <a:bodyPr>
            <a:normAutofit fontScale="77500" lnSpcReduction="20000"/>
          </a:bodyPr>
          <a:lstStyle/>
          <a:p>
            <a:r>
              <a:rPr lang="en-US" dirty="0" err="1"/>
              <a:t>Docente</a:t>
            </a:r>
            <a:r>
              <a:rPr lang="en-US" dirty="0"/>
              <a:t> a cargo: Juan Pedro Steibel</a:t>
            </a:r>
          </a:p>
          <a:p>
            <a:r>
              <a:rPr lang="en-US" dirty="0" err="1"/>
              <a:t>Docente</a:t>
            </a:r>
            <a:r>
              <a:rPr lang="en-US" dirty="0"/>
              <a:t> </a:t>
            </a:r>
            <a:r>
              <a:rPr lang="en-US" dirty="0" err="1"/>
              <a:t>asistente</a:t>
            </a:r>
            <a:r>
              <a:rPr lang="en-US" dirty="0"/>
              <a:t>: </a:t>
            </a:r>
            <a:r>
              <a:rPr lang="en-US" dirty="0" err="1"/>
              <a:t>Belcy</a:t>
            </a:r>
            <a:r>
              <a:rPr lang="en-US" dirty="0"/>
              <a:t> </a:t>
            </a:r>
            <a:r>
              <a:rPr lang="en-US" dirty="0" err="1"/>
              <a:t>Angarita</a:t>
            </a:r>
            <a:r>
              <a:rPr lang="en-US" dirty="0"/>
              <a:t> Barajas</a:t>
            </a:r>
          </a:p>
          <a:p>
            <a:endParaRPr lang="en-US" dirty="0"/>
          </a:p>
          <a:p>
            <a:pPr algn="ctr"/>
            <a:r>
              <a:rPr lang="en-US" dirty="0"/>
              <a:t>GAB 2019</a:t>
            </a:r>
          </a:p>
          <a:p>
            <a:pPr algn="ctr"/>
            <a:r>
              <a:rPr lang="en-US" dirty="0"/>
              <a:t>XXIV </a:t>
            </a:r>
            <a:r>
              <a:rPr lang="en-US" dirty="0" err="1"/>
              <a:t>Reunión</a:t>
            </a:r>
            <a:r>
              <a:rPr lang="en-US" dirty="0"/>
              <a:t> del Grupo </a:t>
            </a:r>
            <a:r>
              <a:rPr lang="en-US" dirty="0" err="1"/>
              <a:t>Argentino</a:t>
            </a:r>
            <a:r>
              <a:rPr lang="en-US" dirty="0"/>
              <a:t> de </a:t>
            </a:r>
            <a:r>
              <a:rPr lang="en-US" dirty="0" err="1"/>
              <a:t>Biometría</a:t>
            </a:r>
            <a:endParaRPr lang="en-US" dirty="0"/>
          </a:p>
          <a:p>
            <a:pPr algn="ctr"/>
            <a:r>
              <a:rPr lang="en-US" dirty="0" err="1"/>
              <a:t>Luján</a:t>
            </a:r>
            <a:r>
              <a:rPr lang="en-US" dirty="0"/>
              <a:t> de </a:t>
            </a:r>
            <a:r>
              <a:rPr lang="en-US" dirty="0" err="1"/>
              <a:t>Cuyo</a:t>
            </a:r>
            <a:r>
              <a:rPr lang="en-US" dirty="0"/>
              <a:t>, Mendoza</a:t>
            </a:r>
          </a:p>
          <a:p>
            <a:pPr algn="ctr"/>
            <a:r>
              <a:rPr lang="en-US" dirty="0" err="1"/>
              <a:t>Octubre</a:t>
            </a:r>
            <a:r>
              <a:rPr lang="en-US" dirty="0"/>
              <a:t> de 2019</a:t>
            </a:r>
          </a:p>
          <a:p>
            <a:endParaRPr lang="en-US" dirty="0"/>
          </a:p>
        </p:txBody>
      </p:sp>
    </p:spTree>
    <p:extLst>
      <p:ext uri="{BB962C8B-B14F-4D97-AF65-F5344CB8AC3E}">
        <p14:creationId xmlns:p14="http://schemas.microsoft.com/office/powerpoint/2010/main" val="262427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1083228" y="786392"/>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prior</a:t>
            </a:r>
          </a:p>
        </p:txBody>
      </p:sp>
      <p:sp>
        <p:nvSpPr>
          <p:cNvPr id="27650" name="Rectangle 2"/>
          <p:cNvSpPr>
            <a:spLocks noGrp="1" noChangeArrowheads="1"/>
          </p:cNvSpPr>
          <p:nvPr>
            <p:ph idx="1"/>
          </p:nvPr>
        </p:nvSpPr>
        <p:spPr>
          <a:xfrm>
            <a:off x="444617" y="1825625"/>
            <a:ext cx="8254766" cy="4351338"/>
          </a:xfrm>
          <a:ln/>
        </p:spPr>
        <p:txBody>
          <a:bodyPr>
            <a:normAutofit fontScale="925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dirty="0" err="1"/>
              <a:t>estado</a:t>
            </a:r>
            <a:r>
              <a:rPr lang="en-US" dirty="0"/>
              <a:t> del </a:t>
            </a:r>
            <a:r>
              <a:rPr lang="en-US" b="1" u="sng" dirty="0" err="1"/>
              <a:t>conocimiento</a:t>
            </a:r>
            <a:r>
              <a:rPr lang="en-US" b="1" u="sng" dirty="0"/>
              <a:t> actual </a:t>
            </a:r>
            <a:r>
              <a:rPr lang="en-US" dirty="0" err="1"/>
              <a:t>sobre</a:t>
            </a:r>
            <a:r>
              <a:rPr lang="en-US" dirty="0"/>
              <a:t> los </a:t>
            </a:r>
            <a:r>
              <a:rPr lang="en-US" dirty="0" err="1"/>
              <a:t>parámetros</a:t>
            </a:r>
            <a:r>
              <a:rPr lang="en-US" dirty="0"/>
              <a:t> del model </a:t>
            </a:r>
            <a:r>
              <a:rPr lang="en-US" dirty="0" err="1"/>
              <a:t>utilizando</a:t>
            </a:r>
            <a:r>
              <a:rPr lang="en-US" dirty="0"/>
              <a:t> una </a:t>
            </a:r>
            <a:r>
              <a:rPr lang="en-US" dirty="0" err="1"/>
              <a:t>función</a:t>
            </a:r>
            <a:r>
              <a:rPr lang="en-US" dirty="0"/>
              <a:t> de </a:t>
            </a:r>
            <a:r>
              <a:rPr lang="en-US" dirty="0" err="1"/>
              <a:t>densidad</a:t>
            </a:r>
            <a:r>
              <a:rPr lang="en-US" dirty="0"/>
              <a:t> de </a:t>
            </a:r>
            <a:r>
              <a:rPr lang="en-US" dirty="0" err="1"/>
              <a:t>probabilidad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general se </a:t>
            </a:r>
            <a:r>
              <a:rPr lang="en-US" dirty="0" err="1"/>
              <a:t>especifica</a:t>
            </a:r>
            <a:r>
              <a:rPr lang="en-US" dirty="0"/>
              <a:t> </a:t>
            </a:r>
            <a:r>
              <a:rPr lang="en-US" dirty="0" err="1"/>
              <a:t>subjetivamente</a:t>
            </a:r>
            <a:endParaRPr lang="en-US" dirty="0"/>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Una prior </a:t>
            </a:r>
            <a:r>
              <a:rPr lang="en-US" dirty="0" err="1"/>
              <a:t>propia</a:t>
            </a:r>
            <a:r>
              <a:rPr lang="en-US" dirty="0"/>
              <a:t>: </a:t>
            </a:r>
            <a:r>
              <a:rPr lang="en-US" dirty="0" err="1"/>
              <a:t>verdadera</a:t>
            </a:r>
            <a:r>
              <a:rPr lang="en-US" dirty="0"/>
              <a:t> </a:t>
            </a:r>
            <a:r>
              <a:rPr lang="en-US" dirty="0" err="1"/>
              <a:t>función</a:t>
            </a:r>
            <a:r>
              <a:rPr lang="en-US" dirty="0"/>
              <a:t> de </a:t>
            </a:r>
            <a:r>
              <a:rPr lang="en-US" dirty="0" err="1"/>
              <a:t>densidad</a:t>
            </a:r>
            <a:r>
              <a:rPr lang="en-US" dirty="0"/>
              <a:t>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Una prior </a:t>
            </a:r>
            <a:r>
              <a:rPr lang="en-US" b="1" u="sng" dirty="0" err="1"/>
              <a:t>impropia</a:t>
            </a:r>
            <a:r>
              <a:rPr lang="en-US" dirty="0"/>
              <a:t>: No es una PDF (</a:t>
            </a:r>
            <a:r>
              <a:rPr lang="en-US" dirty="0" err="1"/>
              <a:t>sí</a:t>
            </a:r>
            <a:r>
              <a:rPr lang="en-US" dirty="0"/>
              <a:t> es una </a:t>
            </a:r>
            <a:r>
              <a:rPr lang="en-US" dirty="0" err="1"/>
              <a:t>función</a:t>
            </a:r>
            <a:r>
              <a:rPr lang="en-US" dirty="0"/>
              <a:t> </a:t>
            </a:r>
            <a:r>
              <a:rPr lang="en-US" dirty="0" err="1"/>
              <a:t>positiva</a:t>
            </a:r>
            <a:r>
              <a:rPr lang="en-US" dirty="0"/>
              <a:t> </a:t>
            </a:r>
            <a:r>
              <a:rPr lang="en-US" dirty="0" err="1"/>
              <a:t>pero</a:t>
            </a:r>
            <a:r>
              <a:rPr lang="en-US" dirty="0"/>
              <a:t> no integra a 1)</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En</a:t>
            </a:r>
            <a:r>
              <a:rPr lang="en-US" dirty="0"/>
              <a:t> </a:t>
            </a:r>
            <a:r>
              <a:rPr lang="en-US" dirty="0" err="1"/>
              <a:t>aprendizaje</a:t>
            </a:r>
            <a:r>
              <a:rPr lang="en-US" dirty="0"/>
              <a:t> </a:t>
            </a:r>
            <a:r>
              <a:rPr lang="en-US" dirty="0" err="1"/>
              <a:t>Bayesiano</a:t>
            </a:r>
            <a:r>
              <a:rPr lang="en-US" dirty="0"/>
              <a:t> y </a:t>
            </a:r>
            <a:r>
              <a:rPr lang="en-US" dirty="0" err="1"/>
              <a:t>en</a:t>
            </a:r>
            <a:r>
              <a:rPr lang="en-US" dirty="0"/>
              <a:t> </a:t>
            </a:r>
            <a:r>
              <a:rPr lang="en-US" dirty="0" err="1"/>
              <a:t>predicción</a:t>
            </a:r>
            <a:r>
              <a:rPr lang="en-US" dirty="0"/>
              <a:t>/</a:t>
            </a:r>
            <a:r>
              <a:rPr lang="en-US" dirty="0" err="1"/>
              <a:t>inferencia</a:t>
            </a:r>
            <a:r>
              <a:rPr lang="en-US" dirty="0"/>
              <a:t> </a:t>
            </a:r>
            <a:r>
              <a:rPr lang="en-US" dirty="0" err="1"/>
              <a:t>Bayesiana</a:t>
            </a:r>
            <a:r>
              <a:rPr lang="en-US" dirty="0"/>
              <a:t> </a:t>
            </a:r>
            <a:r>
              <a:rPr lang="en-US" b="1" u="sng" dirty="0" err="1"/>
              <a:t>recurrente</a:t>
            </a:r>
            <a:r>
              <a:rPr lang="en-US" dirty="0"/>
              <a:t>, la prior no es tan </a:t>
            </a:r>
            <a:r>
              <a:rPr lang="en-US" dirty="0" err="1"/>
              <a:t>importante</a:t>
            </a:r>
            <a:r>
              <a:rPr lang="en-US" dirty="0"/>
              <a:t> </a:t>
            </a:r>
            <a:r>
              <a:rPr lang="en-US" dirty="0" err="1"/>
              <a:t>porque</a:t>
            </a:r>
            <a:r>
              <a:rPr lang="en-US" dirty="0"/>
              <a:t> </a:t>
            </a:r>
            <a:r>
              <a:rPr lang="en-US" u="sng" dirty="0"/>
              <a:t>los </a:t>
            </a:r>
            <a:r>
              <a:rPr lang="en-US" u="sng" dirty="0" err="1"/>
              <a:t>datos</a:t>
            </a:r>
            <a:r>
              <a:rPr lang="en-US" u="sng" dirty="0"/>
              <a:t> </a:t>
            </a:r>
            <a:r>
              <a:rPr lang="en-US" u="sng" dirty="0" err="1"/>
              <a:t>eventualmente</a:t>
            </a:r>
            <a:r>
              <a:rPr lang="en-US" u="sng" dirty="0"/>
              <a:t> </a:t>
            </a:r>
            <a:r>
              <a:rPr lang="en-US" u="sng" dirty="0" err="1"/>
              <a:t>agobian</a:t>
            </a:r>
            <a:r>
              <a:rPr lang="en-US" u="sng" dirty="0"/>
              <a:t> a la prior</a:t>
            </a:r>
            <a:r>
              <a:rPr lang="en-US"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1485900" y="1063229"/>
            <a:ext cx="6172200" cy="857250"/>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distribución</a:t>
            </a:r>
            <a:r>
              <a:rPr lang="en-US" dirty="0"/>
              <a:t> posterior</a:t>
            </a:r>
          </a:p>
        </p:txBody>
      </p:sp>
      <p:sp>
        <p:nvSpPr>
          <p:cNvPr id="28674" name="Rectangle 2"/>
          <p:cNvSpPr>
            <a:spLocks noGrp="1" noChangeArrowheads="1"/>
          </p:cNvSpPr>
          <p:nvPr>
            <p:ph idx="1"/>
          </p:nvPr>
        </p:nvSpPr>
        <p:spPr>
          <a:xfrm>
            <a:off x="100668" y="4345497"/>
            <a:ext cx="8976220" cy="2298584"/>
          </a:xfrm>
          <a:ln/>
        </p:spPr>
        <p:txBody>
          <a:bodyPr>
            <a:normAutofit fontScale="85000" lnSpcReduction="10000"/>
          </a:bodyPr>
          <a:lstStyle/>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Refleja</a:t>
            </a:r>
            <a:r>
              <a:rPr lang="en-US" dirty="0"/>
              <a:t> el </a:t>
            </a:r>
            <a:r>
              <a:rPr lang="en-US" b="1" u="sng" dirty="0" err="1"/>
              <a:t>estado</a:t>
            </a:r>
            <a:r>
              <a:rPr lang="en-US" b="1" u="sng" dirty="0"/>
              <a:t> del </a:t>
            </a:r>
            <a:r>
              <a:rPr lang="en-US" b="1" u="sng" dirty="0" err="1"/>
              <a:t>conocimiento</a:t>
            </a:r>
            <a:r>
              <a:rPr lang="en-US" b="1" u="sng" dirty="0"/>
              <a:t> </a:t>
            </a:r>
            <a:r>
              <a:rPr lang="en-US" b="1" u="sng" dirty="0" err="1"/>
              <a:t>actualizado</a:t>
            </a:r>
            <a:r>
              <a:rPr lang="en-US" b="1" u="sng" dirty="0"/>
              <a:t> </a:t>
            </a:r>
            <a:r>
              <a:rPr lang="en-US" dirty="0" err="1"/>
              <a:t>utilizando</a:t>
            </a:r>
            <a:r>
              <a:rPr lang="en-US" dirty="0"/>
              <a:t> una pdf.</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b="1" u="sng" dirty="0"/>
              <a:t>Debe ser </a:t>
            </a:r>
            <a:r>
              <a:rPr lang="en-US" b="1" u="sng" dirty="0" err="1"/>
              <a:t>propia</a:t>
            </a:r>
            <a:r>
              <a:rPr lang="en-US" dirty="0"/>
              <a:t>. De lo </a:t>
            </a:r>
            <a:r>
              <a:rPr lang="en-US" dirty="0" err="1"/>
              <a:t>contrario</a:t>
            </a:r>
            <a:r>
              <a:rPr lang="en-US" dirty="0"/>
              <a:t> los </a:t>
            </a:r>
            <a:r>
              <a:rPr lang="en-US" dirty="0" err="1"/>
              <a:t>resultados</a:t>
            </a:r>
            <a:r>
              <a:rPr lang="en-US" dirty="0"/>
              <a:t> no son </a:t>
            </a:r>
            <a:r>
              <a:rPr lang="en-US" dirty="0" err="1"/>
              <a:t>validos</a:t>
            </a:r>
            <a:r>
              <a:rPr lang="en-US" dirty="0"/>
              <a:t>.</a:t>
            </a:r>
          </a:p>
          <a:p>
            <a:pPr marL="252413"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La posterior se </a:t>
            </a:r>
            <a:r>
              <a:rPr lang="en-US" dirty="0" err="1"/>
              <a:t>puede</a:t>
            </a:r>
            <a:r>
              <a:rPr lang="en-US" dirty="0"/>
              <a:t> </a:t>
            </a:r>
            <a:r>
              <a:rPr lang="en-US" dirty="0" err="1"/>
              <a:t>convertir</a:t>
            </a:r>
            <a:r>
              <a:rPr lang="en-US" dirty="0"/>
              <a:t> </a:t>
            </a:r>
            <a:r>
              <a:rPr lang="en-US" dirty="0" err="1"/>
              <a:t>en</a:t>
            </a:r>
            <a:r>
              <a:rPr lang="en-US" dirty="0"/>
              <a:t> prior de </a:t>
            </a:r>
            <a:r>
              <a:rPr lang="en-US" dirty="0" err="1"/>
              <a:t>analisis</a:t>
            </a:r>
            <a:r>
              <a:rPr lang="en-US" dirty="0"/>
              <a:t> </a:t>
            </a:r>
            <a:r>
              <a:rPr lang="en-US" dirty="0" err="1"/>
              <a:t>subsiguientes</a:t>
            </a:r>
            <a:r>
              <a:rPr lang="en-US" dirty="0"/>
              <a:t>.</a:t>
            </a:r>
          </a:p>
          <a:p>
            <a:pPr marL="652463" lvl="1" indent="-252413">
              <a:buFont typeface="Arial" charset="0"/>
              <a:buChar char="•"/>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Y </a:t>
            </a:r>
            <a:r>
              <a:rPr lang="en-US" dirty="0" err="1"/>
              <a:t>si</a:t>
            </a:r>
            <a:r>
              <a:rPr lang="en-US" dirty="0"/>
              <a:t> </a:t>
            </a:r>
            <a:r>
              <a:rPr lang="en-US" dirty="0" err="1"/>
              <a:t>eso</a:t>
            </a:r>
            <a:r>
              <a:rPr lang="en-US" dirty="0"/>
              <a:t> </a:t>
            </a:r>
            <a:r>
              <a:rPr lang="en-US" b="1" u="sng" dirty="0"/>
              <a:t>se </a:t>
            </a:r>
            <a:r>
              <a:rPr lang="en-US" b="1" u="sng" dirty="0" err="1"/>
              <a:t>repite</a:t>
            </a:r>
            <a:r>
              <a:rPr lang="en-US" b="1" u="sng" dirty="0"/>
              <a:t> </a:t>
            </a:r>
            <a:r>
              <a:rPr lang="en-US" b="1" u="sng" dirty="0" err="1"/>
              <a:t>contínuamente</a:t>
            </a:r>
            <a:r>
              <a:rPr lang="en-US" dirty="0"/>
              <a:t>, temenos la </a:t>
            </a:r>
            <a:r>
              <a:rPr lang="en-US" dirty="0" err="1"/>
              <a:t>inferencia</a:t>
            </a:r>
            <a:r>
              <a:rPr lang="en-US" dirty="0"/>
              <a:t> </a:t>
            </a:r>
            <a:r>
              <a:rPr lang="en-US" b="1" u="sng" dirty="0"/>
              <a:t>“</a:t>
            </a:r>
            <a:r>
              <a:rPr lang="en-US" b="1" u="sng" dirty="0" err="1"/>
              <a:t>Bayesiana</a:t>
            </a:r>
            <a:r>
              <a:rPr lang="en-US" b="1" u="sng" dirty="0"/>
              <a:t> </a:t>
            </a:r>
            <a:r>
              <a:rPr lang="en-US" b="1" u="sng" dirty="0" err="1"/>
              <a:t>Recursiva</a:t>
            </a:r>
            <a:r>
              <a:rPr lang="en-US" b="1" u="sng" dirty="0"/>
              <a:t>”</a:t>
            </a:r>
          </a:p>
        </p:txBody>
      </p:sp>
      <p:graphicFrame>
        <p:nvGraphicFramePr>
          <p:cNvPr id="28675" name="Object 3"/>
          <p:cNvGraphicFramePr>
            <a:graphicFrameLocks noChangeAspect="1"/>
          </p:cNvGraphicFramePr>
          <p:nvPr/>
        </p:nvGraphicFramePr>
        <p:xfrm>
          <a:off x="2331244" y="2365772"/>
          <a:ext cx="4024313" cy="841772"/>
        </p:xfrm>
        <a:graphic>
          <a:graphicData uri="http://schemas.openxmlformats.org/presentationml/2006/ole">
            <mc:AlternateContent xmlns:mc="http://schemas.openxmlformats.org/markup-compatibility/2006">
              <mc:Choice xmlns:v="urn:schemas-microsoft-com:vml" Requires="v">
                <p:oleObj spid="_x0000_s4099" r:id="rId4" imgW="2006280" imgH="419040" progId="">
                  <p:embed/>
                </p:oleObj>
              </mc:Choice>
              <mc:Fallback>
                <p:oleObj r:id="rId4" imgW="2006280" imgH="419040" progId="">
                  <p:embed/>
                  <p:pic>
                    <p:nvPicPr>
                      <p:cNvPr id="286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1244" y="2365772"/>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8676" name="Rectangle 4"/>
          <p:cNvSpPr>
            <a:spLocks noChangeArrowheads="1"/>
          </p:cNvSpPr>
          <p:nvPr/>
        </p:nvSpPr>
        <p:spPr bwMode="auto">
          <a:xfrm>
            <a:off x="2222897" y="2547939"/>
            <a:ext cx="1133475" cy="470297"/>
          </a:xfrm>
          <a:prstGeom prst="rect">
            <a:avLst/>
          </a:prstGeom>
          <a:noFill/>
          <a:ln w="9360">
            <a:solidFill>
              <a:srgbClr val="FF33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idx="4294967295"/>
          </p:nvPr>
        </p:nvSpPr>
        <p:spPr bwMode="auto">
          <a:xfrm>
            <a:off x="457200" y="322263"/>
            <a:ext cx="8223250" cy="1136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ctr" defTabSz="449263" rtl="0" fontAlgn="base">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marL="1143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marL="1600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marL="20574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49263"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t>Y </a:t>
            </a:r>
            <a:r>
              <a:rPr lang="en-GB" dirty="0" err="1"/>
              <a:t>dónde</a:t>
            </a:r>
            <a:r>
              <a:rPr lang="en-GB" dirty="0"/>
              <a:t> </a:t>
            </a:r>
            <a:r>
              <a:rPr lang="en-GB" dirty="0" err="1"/>
              <a:t>encaja</a:t>
            </a:r>
            <a:r>
              <a:rPr lang="en-GB" dirty="0"/>
              <a:t> MCMC?</a:t>
            </a:r>
            <a:endParaRPr lang="en-US" dirty="0"/>
          </a:p>
        </p:txBody>
      </p:sp>
      <p:sp>
        <p:nvSpPr>
          <p:cNvPr id="54274" name="Text Box 2"/>
          <p:cNvSpPr txBox="1">
            <a:spLocks noChangeArrowheads="1"/>
          </p:cNvSpPr>
          <p:nvPr/>
        </p:nvSpPr>
        <p:spPr bwMode="auto">
          <a:xfrm>
            <a:off x="609600" y="1676400"/>
            <a:ext cx="7696200" cy="10178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A </a:t>
            </a:r>
            <a:r>
              <a:rPr lang="en-US" sz="2000" dirty="0" err="1"/>
              <a:t>veces</a:t>
            </a:r>
            <a:r>
              <a:rPr lang="en-US" sz="2000" dirty="0"/>
              <a:t> (</a:t>
            </a:r>
            <a:r>
              <a:rPr lang="en-US" sz="2000" dirty="0" err="1"/>
              <a:t>casi</a:t>
            </a:r>
            <a:r>
              <a:rPr lang="en-US" sz="2000" dirty="0"/>
              <a:t> </a:t>
            </a:r>
            <a:r>
              <a:rPr lang="en-US" sz="2000" dirty="0" err="1"/>
              <a:t>siempre</a:t>
            </a:r>
            <a:r>
              <a:rPr lang="en-US" sz="2000" dirty="0"/>
              <a:t>, bah), temenos </a:t>
            </a:r>
            <a:r>
              <a:rPr lang="en-US" sz="2000" dirty="0" err="1"/>
              <a:t>modelos</a:t>
            </a:r>
            <a:r>
              <a:rPr lang="en-US" sz="2000" dirty="0"/>
              <a:t> con </a:t>
            </a:r>
            <a:r>
              <a:rPr lang="en-US" sz="2000" dirty="0" err="1"/>
              <a:t>muchos</a:t>
            </a:r>
            <a:r>
              <a:rPr lang="en-US" sz="2000" dirty="0"/>
              <a:t> </a:t>
            </a:r>
            <a:r>
              <a:rPr lang="en-US" sz="2000" dirty="0" err="1"/>
              <a:t>parámetros</a:t>
            </a:r>
            <a:r>
              <a:rPr lang="en-US" sz="2000" dirty="0"/>
              <a:t>. </a:t>
            </a:r>
            <a:r>
              <a:rPr lang="en-US" sz="2000" dirty="0" err="1"/>
              <a:t>En</a:t>
            </a:r>
            <a:r>
              <a:rPr lang="en-US" sz="2000" dirty="0"/>
              <a:t> ese </a:t>
            </a:r>
            <a:r>
              <a:rPr lang="en-US" sz="2000" dirty="0" err="1"/>
              <a:t>caso</a:t>
            </a:r>
            <a:r>
              <a:rPr lang="en-US" sz="2000" dirty="0"/>
              <a:t>, </a:t>
            </a:r>
            <a:r>
              <a:rPr lang="en-US" sz="2000" b="1" dirty="0">
                <a:latin typeface="Symbol" charset="0"/>
              </a:rPr>
              <a:t></a:t>
            </a:r>
            <a:r>
              <a:rPr lang="en-US" sz="2000" dirty="0"/>
              <a:t> es un vector y la posterior se </a:t>
            </a:r>
            <a:r>
              <a:rPr lang="en-US" sz="2000" dirty="0" err="1"/>
              <a:t>deriva</a:t>
            </a:r>
            <a:r>
              <a:rPr lang="en-US" sz="2000" dirty="0"/>
              <a:t> de la </a:t>
            </a:r>
            <a:r>
              <a:rPr lang="en-US" sz="2000" dirty="0" err="1"/>
              <a:t>siguiente</a:t>
            </a:r>
            <a:r>
              <a:rPr lang="en-US" sz="2000" dirty="0"/>
              <a:t> </a:t>
            </a:r>
            <a:r>
              <a:rPr lang="en-US" sz="2000" dirty="0" err="1"/>
              <a:t>manera</a:t>
            </a:r>
            <a:r>
              <a:rPr lang="en-US" sz="2000" dirty="0"/>
              <a:t>:</a:t>
            </a:r>
          </a:p>
        </p:txBody>
      </p:sp>
      <p:graphicFrame>
        <p:nvGraphicFramePr>
          <p:cNvPr id="54275" name="Object 3"/>
          <p:cNvGraphicFramePr>
            <a:graphicFrameLocks noChangeAspect="1"/>
          </p:cNvGraphicFramePr>
          <p:nvPr/>
        </p:nvGraphicFramePr>
        <p:xfrm>
          <a:off x="2133600" y="2665413"/>
          <a:ext cx="5105400" cy="1068387"/>
        </p:xfrm>
        <a:graphic>
          <a:graphicData uri="http://schemas.openxmlformats.org/presentationml/2006/ole">
            <mc:AlternateContent xmlns:mc="http://schemas.openxmlformats.org/markup-compatibility/2006">
              <mc:Choice xmlns:v="urn:schemas-microsoft-com:vml" Requires="v">
                <p:oleObj spid="_x0000_s5125" r:id="rId4" imgW="2006280" imgH="419040" progId="">
                  <p:embed/>
                </p:oleObj>
              </mc:Choice>
              <mc:Fallback>
                <p:oleObj r:id="rId4" imgW="2006280" imgH="419040" progId="">
                  <p:embed/>
                  <p:pic>
                    <p:nvPicPr>
                      <p:cNvPr id="542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665413"/>
                        <a:ext cx="5105400" cy="1068387"/>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6" name="Text Box 4"/>
          <p:cNvSpPr txBox="1">
            <a:spLocks noChangeArrowheads="1"/>
          </p:cNvSpPr>
          <p:nvPr/>
        </p:nvSpPr>
        <p:spPr bwMode="auto">
          <a:xfrm>
            <a:off x="273050" y="3886200"/>
            <a:ext cx="8489950" cy="7100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9125" algn="l"/>
                <a:tab pos="10780713" algn="l"/>
              </a:tabLst>
              <a:defRPr>
                <a:solidFill>
                  <a:srgbClr val="000000"/>
                </a:solidFill>
                <a:latin typeface="Arial" charset="0"/>
                <a:ea typeface="ＭＳ Ｐゴシック" charset="0"/>
                <a:cs typeface="Arial" charset="0"/>
              </a:defRPr>
            </a:lvl9pPr>
          </a:lstStyle>
          <a:p>
            <a:pPr>
              <a:buClrTx/>
              <a:buFontTx/>
              <a:buNone/>
            </a:pPr>
            <a:r>
              <a:rPr lang="en-US" sz="2000" dirty="0"/>
              <a:t>Pero:				Y no </a:t>
            </a:r>
            <a:r>
              <a:rPr lang="en-US" sz="2000" dirty="0" err="1"/>
              <a:t>queremos</a:t>
            </a:r>
            <a:r>
              <a:rPr lang="en-US" sz="2000" dirty="0"/>
              <a:t> </a:t>
            </a:r>
            <a:r>
              <a:rPr lang="en-US" sz="2000" dirty="0" err="1"/>
              <a:t>hacer</a:t>
            </a:r>
            <a:r>
              <a:rPr lang="en-US" sz="2000" dirty="0"/>
              <a:t> </a:t>
            </a:r>
            <a:r>
              <a:rPr lang="en-US" sz="2000" dirty="0" err="1"/>
              <a:t>inferencia</a:t>
            </a:r>
            <a:r>
              <a:rPr lang="en-US" sz="2000" dirty="0"/>
              <a:t> </a:t>
            </a:r>
            <a:r>
              <a:rPr lang="en-US" sz="2000" dirty="0" err="1"/>
              <a:t>conjunta</a:t>
            </a:r>
            <a:r>
              <a:rPr lang="en-US" sz="2000" dirty="0"/>
              <a:t> </a:t>
            </a:r>
            <a:r>
              <a:rPr lang="en-US" sz="2000" dirty="0" err="1"/>
              <a:t>sino</a:t>
            </a:r>
            <a:r>
              <a:rPr lang="en-US" sz="2000" dirty="0"/>
              <a:t> marginal para </a:t>
            </a:r>
            <a:r>
              <a:rPr lang="en-US" sz="2000" dirty="0" err="1"/>
              <a:t>cada</a:t>
            </a:r>
            <a:r>
              <a:rPr lang="en-US" sz="2000" dirty="0"/>
              <a:t> </a:t>
            </a:r>
            <a:r>
              <a:rPr lang="en-US" sz="2000" dirty="0" err="1"/>
              <a:t>parámetro</a:t>
            </a:r>
            <a:r>
              <a:rPr lang="en-US" sz="2000" dirty="0"/>
              <a:t>, lo </a:t>
            </a:r>
            <a:r>
              <a:rPr lang="en-US" sz="2000" dirty="0" err="1"/>
              <a:t>cual</a:t>
            </a:r>
            <a:r>
              <a:rPr lang="en-US" sz="2000" dirty="0"/>
              <a:t> require integral:</a:t>
            </a:r>
          </a:p>
        </p:txBody>
      </p:sp>
      <p:graphicFrame>
        <p:nvGraphicFramePr>
          <p:cNvPr id="54277" name="Object 5"/>
          <p:cNvGraphicFramePr>
            <a:graphicFrameLocks noChangeAspect="1"/>
          </p:cNvGraphicFramePr>
          <p:nvPr/>
        </p:nvGraphicFramePr>
        <p:xfrm>
          <a:off x="1066800" y="3810000"/>
          <a:ext cx="2762250" cy="573088"/>
        </p:xfrm>
        <a:graphic>
          <a:graphicData uri="http://schemas.openxmlformats.org/presentationml/2006/ole">
            <mc:AlternateContent xmlns:mc="http://schemas.openxmlformats.org/markup-compatibility/2006">
              <mc:Choice xmlns:v="urn:schemas-microsoft-com:vml" Requires="v">
                <p:oleObj spid="_x0000_s5126" r:id="rId6" imgW="1346040" imgH="279360" progId="">
                  <p:embed/>
                </p:oleObj>
              </mc:Choice>
              <mc:Fallback>
                <p:oleObj r:id="rId6" imgW="1346040" imgH="279360" progId="">
                  <p:embed/>
                  <p:pic>
                    <p:nvPicPr>
                      <p:cNvPr id="542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810000"/>
                        <a:ext cx="2762250" cy="573088"/>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2706688" y="4737100"/>
          <a:ext cx="3770312" cy="1054100"/>
        </p:xfrm>
        <a:graphic>
          <a:graphicData uri="http://schemas.openxmlformats.org/presentationml/2006/ole">
            <mc:AlternateContent xmlns:mc="http://schemas.openxmlformats.org/markup-compatibility/2006">
              <mc:Choice xmlns:v="urn:schemas-microsoft-com:vml" Requires="v">
                <p:oleObj spid="_x0000_s5127" name="Equation" r:id="rId8" imgW="1409400" imgH="393480" progId="Equation.3">
                  <p:embed/>
                </p:oleObj>
              </mc:Choice>
              <mc:Fallback>
                <p:oleObj name="Equation" r:id="rId8" imgW="1409400" imgH="393480" progId="Equation.3">
                  <p:embed/>
                  <p:pic>
                    <p:nvPicPr>
                      <p:cNvPr id="5427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6688" y="4737100"/>
                        <a:ext cx="3770312" cy="1054100"/>
                      </a:xfrm>
                      <a:prstGeom prst="rect">
                        <a:avLst/>
                      </a:prstGeom>
                      <a:noFill/>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9" name="Text Box 7"/>
          <p:cNvSpPr txBox="1">
            <a:spLocks noChangeArrowheads="1"/>
          </p:cNvSpPr>
          <p:nvPr/>
        </p:nvSpPr>
        <p:spPr bwMode="auto">
          <a:xfrm>
            <a:off x="381000" y="5699125"/>
            <a:ext cx="8534400" cy="7100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2000" dirty="0"/>
              <a:t>MCMC </a:t>
            </a:r>
            <a:r>
              <a:rPr lang="en-US" sz="2000" dirty="0" err="1"/>
              <a:t>nos</a:t>
            </a:r>
            <a:r>
              <a:rPr lang="en-US" sz="2000" dirty="0"/>
              <a:t> </a:t>
            </a:r>
            <a:r>
              <a:rPr lang="en-US" sz="2000" dirty="0" err="1"/>
              <a:t>permite</a:t>
            </a:r>
            <a:r>
              <a:rPr lang="en-US" sz="2000" dirty="0"/>
              <a:t> </a:t>
            </a:r>
            <a:r>
              <a:rPr lang="en-US" sz="2000" dirty="0" err="1"/>
              <a:t>simular</a:t>
            </a:r>
            <a:r>
              <a:rPr lang="en-US" sz="2000" dirty="0"/>
              <a:t>, es </a:t>
            </a:r>
            <a:r>
              <a:rPr lang="en-US" sz="2000" dirty="0" err="1"/>
              <a:t>decir</a:t>
            </a:r>
            <a:r>
              <a:rPr lang="en-US" sz="2000" dirty="0"/>
              <a:t>, </a:t>
            </a:r>
            <a:r>
              <a:rPr lang="en-US" sz="2000" dirty="0" err="1"/>
              <a:t>obtener</a:t>
            </a:r>
            <a:r>
              <a:rPr lang="en-US" sz="2000" dirty="0"/>
              <a:t> </a:t>
            </a:r>
            <a:r>
              <a:rPr lang="en-US" sz="2000" dirty="0" err="1"/>
              <a:t>muestras</a:t>
            </a:r>
            <a:r>
              <a:rPr lang="en-US" sz="2000" dirty="0"/>
              <a:t> de las </a:t>
            </a:r>
            <a:r>
              <a:rPr lang="en-US" sz="2000" dirty="0" err="1"/>
              <a:t>distribuciones</a:t>
            </a:r>
            <a:r>
              <a:rPr lang="en-US" sz="2000" dirty="0"/>
              <a:t> marginals sin </a:t>
            </a:r>
            <a:r>
              <a:rPr lang="en-US" sz="2000" dirty="0" err="1"/>
              <a:t>integrar</a:t>
            </a:r>
            <a:r>
              <a:rPr lang="en-US" sz="2000" dirty="0"/>
              <a:t> </a:t>
            </a:r>
            <a:r>
              <a:rPr lang="en-US" sz="2000" dirty="0" err="1"/>
              <a:t>analíticamente</a:t>
            </a:r>
            <a:r>
              <a:rPr lang="en-US" sz="2000"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5581FDA0-ECDC-4B4B-85BA-C99DEB02F1E8}"/>
              </a:ext>
            </a:extLst>
          </p:cNvPr>
          <p:cNvSpPr>
            <a:spLocks noGrp="1" noChangeArrowheads="1"/>
          </p:cNvSpPr>
          <p:nvPr>
            <p:ph type="title" idx="4294967295"/>
          </p:nvPr>
        </p:nvSpPr>
        <p:spPr bwMode="auto">
          <a:xfrm>
            <a:off x="457993" y="379455"/>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0179" name="Text Box 3">
            <a:extLst>
              <a:ext uri="{FF2B5EF4-FFF2-40B4-BE49-F238E27FC236}">
                <a16:creationId xmlns:a16="http://schemas.microsoft.com/office/drawing/2014/main" id="{1CC6C272-9EA9-4763-AD7A-FB7695A8C8B8}"/>
              </a:ext>
            </a:extLst>
          </p:cNvPr>
          <p:cNvSpPr txBox="1">
            <a:spLocks noChangeArrowheads="1"/>
          </p:cNvSpPr>
          <p:nvPr/>
        </p:nvSpPr>
        <p:spPr bwMode="auto">
          <a:xfrm>
            <a:off x="630237" y="1733550"/>
            <a:ext cx="57038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Supongamos</a:t>
            </a:r>
            <a:r>
              <a:rPr lang="en-US" altLang="en-US" sz="2200" dirty="0"/>
              <a:t> que </a:t>
            </a:r>
            <a:r>
              <a:rPr lang="en-US" altLang="en-US" sz="2200" dirty="0" err="1"/>
              <a:t>partimos</a:t>
            </a:r>
            <a:r>
              <a:rPr lang="en-US" altLang="en-US" sz="2200" dirty="0"/>
              <a:t> de la posterior:</a:t>
            </a:r>
          </a:p>
        </p:txBody>
      </p:sp>
      <p:sp>
        <p:nvSpPr>
          <p:cNvPr id="50180" name="Text Box 4">
            <a:extLst>
              <a:ext uri="{FF2B5EF4-FFF2-40B4-BE49-F238E27FC236}">
                <a16:creationId xmlns:a16="http://schemas.microsoft.com/office/drawing/2014/main" id="{8B458CE8-6E4F-45CA-A9C3-D0427B291B05}"/>
              </a:ext>
            </a:extLst>
          </p:cNvPr>
          <p:cNvSpPr txBox="1">
            <a:spLocks noChangeArrowheads="1"/>
          </p:cNvSpPr>
          <p:nvPr/>
        </p:nvSpPr>
        <p:spPr bwMode="auto">
          <a:xfrm>
            <a:off x="225425" y="4077491"/>
            <a:ext cx="2517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t>Podemos </a:t>
            </a:r>
            <a:r>
              <a:rPr lang="en-US" altLang="en-US" sz="1800" dirty="0" err="1"/>
              <a:t>hallar</a:t>
            </a:r>
            <a:r>
              <a:rPr lang="en-US" altLang="en-US" sz="1800" dirty="0"/>
              <a:t> </a:t>
            </a:r>
            <a:r>
              <a:rPr lang="en-US" altLang="en-US" sz="1800" dirty="0" err="1"/>
              <a:t>estas</a:t>
            </a:r>
            <a:r>
              <a:rPr lang="en-US" altLang="en-US" sz="1800" dirty="0"/>
              <a:t> </a:t>
            </a:r>
          </a:p>
          <a:p>
            <a:pPr algn="ctr" eaLnBrk="1" hangingPunct="1">
              <a:spcBef>
                <a:spcPct val="0"/>
              </a:spcBef>
            </a:pPr>
            <a:r>
              <a:rPr lang="en-US" altLang="en-US" sz="1800" dirty="0" err="1"/>
              <a:t>condicionales</a:t>
            </a:r>
            <a:r>
              <a:rPr lang="en-US" altLang="en-US" sz="1800" dirty="0"/>
              <a:t> </a:t>
            </a:r>
          </a:p>
          <a:p>
            <a:pPr algn="ctr" eaLnBrk="1" hangingPunct="1">
              <a:spcBef>
                <a:spcPct val="0"/>
              </a:spcBef>
            </a:pPr>
            <a:r>
              <a:rPr lang="en-US" altLang="en-US" sz="1800" dirty="0"/>
              <a:t>(super simple)</a:t>
            </a:r>
          </a:p>
        </p:txBody>
      </p:sp>
      <p:sp>
        <p:nvSpPr>
          <p:cNvPr id="50181" name="Line 5">
            <a:extLst>
              <a:ext uri="{FF2B5EF4-FFF2-40B4-BE49-F238E27FC236}">
                <a16:creationId xmlns:a16="http://schemas.microsoft.com/office/drawing/2014/main" id="{A8C3B2D4-E931-4909-B8AB-CC45265AAF1D}"/>
              </a:ext>
            </a:extLst>
          </p:cNvPr>
          <p:cNvSpPr>
            <a:spLocks noChangeShapeType="1"/>
          </p:cNvSpPr>
          <p:nvPr/>
        </p:nvSpPr>
        <p:spPr bwMode="auto">
          <a:xfrm flipV="1">
            <a:off x="2743200" y="4341813"/>
            <a:ext cx="685800"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2" name="TextBox 1">
            <a:extLst>
              <a:ext uri="{FF2B5EF4-FFF2-40B4-BE49-F238E27FC236}">
                <a16:creationId xmlns:a16="http://schemas.microsoft.com/office/drawing/2014/main" id="{3C374F5F-8127-4129-8B39-1D23B2CDB11F}"/>
              </a:ext>
            </a:extLst>
          </p:cNvPr>
          <p:cNvSpPr txBox="1">
            <a:spLocks noChangeArrowheads="1"/>
          </p:cNvSpPr>
          <p:nvPr/>
        </p:nvSpPr>
        <p:spPr bwMode="auto">
          <a:xfrm>
            <a:off x="84392" y="5295900"/>
            <a:ext cx="88024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3200" dirty="0" err="1">
                <a:solidFill>
                  <a:srgbClr val="000000"/>
                </a:solidFill>
              </a:rPr>
              <a:t>En</a:t>
            </a:r>
            <a:r>
              <a:rPr lang="en-US" altLang="en-US" sz="3200" dirty="0">
                <a:solidFill>
                  <a:srgbClr val="000000"/>
                </a:solidFill>
              </a:rPr>
              <a:t> </a:t>
            </a:r>
            <a:r>
              <a:rPr lang="en-US" altLang="en-US" sz="3200" dirty="0" err="1">
                <a:solidFill>
                  <a:srgbClr val="000000"/>
                </a:solidFill>
              </a:rPr>
              <a:t>vez</a:t>
            </a:r>
            <a:r>
              <a:rPr lang="en-US" altLang="en-US" sz="3200" dirty="0">
                <a:solidFill>
                  <a:srgbClr val="000000"/>
                </a:solidFill>
              </a:rPr>
              <a:t> de </a:t>
            </a:r>
            <a:r>
              <a:rPr lang="en-US" altLang="en-US" sz="3200" dirty="0" err="1">
                <a:solidFill>
                  <a:srgbClr val="000000"/>
                </a:solidFill>
              </a:rPr>
              <a:t>obtener</a:t>
            </a:r>
            <a:r>
              <a:rPr lang="en-US" altLang="en-US" sz="3200" dirty="0">
                <a:solidFill>
                  <a:srgbClr val="000000"/>
                </a:solidFill>
              </a:rPr>
              <a:t> las marginals (que require </a:t>
            </a:r>
            <a:r>
              <a:rPr lang="en-US" altLang="en-US" sz="3200" dirty="0" err="1">
                <a:solidFill>
                  <a:srgbClr val="000000"/>
                </a:solidFill>
              </a:rPr>
              <a:t>integración</a:t>
            </a:r>
            <a:r>
              <a:rPr lang="en-US" altLang="en-US" sz="3200" dirty="0">
                <a:solidFill>
                  <a:srgbClr val="000000"/>
                </a:solidFill>
              </a:rPr>
              <a:t>) Podemos </a:t>
            </a:r>
            <a:r>
              <a:rPr lang="en-US" altLang="en-US" sz="3200" dirty="0" err="1">
                <a:solidFill>
                  <a:srgbClr val="000000"/>
                </a:solidFill>
              </a:rPr>
              <a:t>obtener</a:t>
            </a:r>
            <a:r>
              <a:rPr lang="en-US" altLang="en-US" sz="3200" dirty="0">
                <a:solidFill>
                  <a:srgbClr val="000000"/>
                </a:solidFill>
              </a:rPr>
              <a:t> </a:t>
            </a:r>
            <a:r>
              <a:rPr lang="en-US" altLang="en-US" sz="3200" dirty="0" err="1">
                <a:solidFill>
                  <a:srgbClr val="000000"/>
                </a:solidFill>
              </a:rPr>
              <a:t>todas</a:t>
            </a:r>
            <a:r>
              <a:rPr lang="en-US" altLang="en-US" sz="3200" dirty="0">
                <a:solidFill>
                  <a:srgbClr val="000000"/>
                </a:solidFill>
              </a:rPr>
              <a:t> las </a:t>
            </a:r>
            <a:r>
              <a:rPr lang="en-US" altLang="en-US" sz="3200" dirty="0" err="1">
                <a:solidFill>
                  <a:srgbClr val="000000"/>
                </a:solidFill>
              </a:rPr>
              <a:t>condicionales</a:t>
            </a:r>
            <a:r>
              <a:rPr lang="en-US" altLang="en-US" sz="3200" dirty="0">
                <a:solidFill>
                  <a:srgbClr val="000000"/>
                </a:solidFill>
              </a:rPr>
              <a:t>.</a:t>
            </a:r>
          </a:p>
        </p:txBody>
      </p:sp>
      <p:sp>
        <p:nvSpPr>
          <p:cNvPr id="2" name="TextBox 1">
            <a:extLst>
              <a:ext uri="{FF2B5EF4-FFF2-40B4-BE49-F238E27FC236}">
                <a16:creationId xmlns:a16="http://schemas.microsoft.com/office/drawing/2014/main" id="{76C5A1CA-239B-4E75-9D78-AD8E2F0F875F}"/>
              </a:ext>
            </a:extLst>
          </p:cNvPr>
          <p:cNvSpPr txBox="1">
            <a:spLocks noRot="1" noChangeAspect="1" noMove="1" noResize="1" noEditPoints="1" noAdjustHandles="1" noChangeArrowheads="1" noChangeShapeType="1" noTextEdit="1"/>
          </p:cNvSpPr>
          <p:nvPr/>
        </p:nvSpPr>
        <p:spPr>
          <a:xfrm>
            <a:off x="3505200" y="2747612"/>
            <a:ext cx="745717" cy="276999"/>
          </a:xfrm>
          <a:prstGeom prst="rect">
            <a:avLst/>
          </a:prstGeom>
          <a:blipFill rotWithShape="0">
            <a:blip r:embed="rId3"/>
            <a:stretch>
              <a:fillRect l="-9836" t="-2222" r="-10656" b="-37778"/>
            </a:stretch>
          </a:blipFill>
        </p:spPr>
        <p:txBody>
          <a:bodyPr/>
          <a:lstStyle/>
          <a:p>
            <a:r>
              <a:rPr lang="en-US">
                <a:noFill/>
              </a:rPr>
              <a:t> </a:t>
            </a:r>
          </a:p>
        </p:txBody>
      </p:sp>
      <p:sp>
        <p:nvSpPr>
          <p:cNvPr id="9" name="TextBox 8">
            <a:extLst>
              <a:ext uri="{FF2B5EF4-FFF2-40B4-BE49-F238E27FC236}">
                <a16:creationId xmlns:a16="http://schemas.microsoft.com/office/drawing/2014/main" id="{C489FB80-CEE4-4E2F-9F81-08353CB5CF1B}"/>
              </a:ext>
            </a:extLst>
          </p:cNvPr>
          <p:cNvSpPr txBox="1">
            <a:spLocks noRot="1" noChangeAspect="1" noMove="1" noResize="1" noEditPoints="1" noAdjustHandles="1" noChangeArrowheads="1" noChangeShapeType="1" noTextEdit="1"/>
          </p:cNvSpPr>
          <p:nvPr/>
        </p:nvSpPr>
        <p:spPr>
          <a:xfrm>
            <a:off x="3524250" y="3217204"/>
            <a:ext cx="2345322" cy="299313"/>
          </a:xfrm>
          <a:prstGeom prst="rect">
            <a:avLst/>
          </a:prstGeom>
          <a:blipFill rotWithShape="0">
            <a:blip r:embed="rId4"/>
            <a:stretch>
              <a:fillRect l="-1558" t="-2041" r="-3377" b="-28571"/>
            </a:stretch>
          </a:blipFill>
        </p:spPr>
        <p:txBody>
          <a:bodyPr/>
          <a:lstStyle/>
          <a:p>
            <a:r>
              <a:rPr lang="en-US">
                <a:noFill/>
              </a:rPr>
              <a:t> </a:t>
            </a:r>
          </a:p>
        </p:txBody>
      </p:sp>
      <p:sp>
        <p:nvSpPr>
          <p:cNvPr id="10" name="TextBox 9">
            <a:extLst>
              <a:ext uri="{FF2B5EF4-FFF2-40B4-BE49-F238E27FC236}">
                <a16:creationId xmlns:a16="http://schemas.microsoft.com/office/drawing/2014/main" id="{205FDD59-6E86-4795-BD0D-3FC422F04534}"/>
              </a:ext>
            </a:extLst>
          </p:cNvPr>
          <p:cNvSpPr txBox="1">
            <a:spLocks noRot="1" noChangeAspect="1" noMove="1" noResize="1" noEditPoints="1" noAdjustHandles="1" noChangeArrowheads="1" noChangeShapeType="1" noTextEdit="1"/>
          </p:cNvSpPr>
          <p:nvPr/>
        </p:nvSpPr>
        <p:spPr>
          <a:xfrm>
            <a:off x="3505200" y="3660841"/>
            <a:ext cx="3281860" cy="299313"/>
          </a:xfrm>
          <a:prstGeom prst="rect">
            <a:avLst/>
          </a:prstGeom>
          <a:blipFill rotWithShape="0">
            <a:blip r:embed="rId5"/>
            <a:stretch>
              <a:fillRect l="-929" t="-2041" r="-2230" b="-28571"/>
            </a:stretch>
          </a:blipFill>
        </p:spPr>
        <p:txBody>
          <a:bodyPr/>
          <a:lstStyle/>
          <a:p>
            <a:r>
              <a:rPr lang="en-US">
                <a:noFill/>
              </a:rPr>
              <a:t> </a:t>
            </a:r>
          </a:p>
        </p:txBody>
      </p:sp>
      <p:sp>
        <p:nvSpPr>
          <p:cNvPr id="13" name="TextBox 12">
            <a:extLst>
              <a:ext uri="{FF2B5EF4-FFF2-40B4-BE49-F238E27FC236}">
                <a16:creationId xmlns:a16="http://schemas.microsoft.com/office/drawing/2014/main" id="{2F226E63-2B3C-4779-9E27-DE1AFEE6A062}"/>
              </a:ext>
            </a:extLst>
          </p:cNvPr>
          <p:cNvSpPr txBox="1">
            <a:spLocks noRot="1" noChangeAspect="1" noMove="1" noResize="1" noEditPoints="1" noAdjustHandles="1" noChangeArrowheads="1" noChangeShapeType="1" noTextEdit="1"/>
          </p:cNvSpPr>
          <p:nvPr/>
        </p:nvSpPr>
        <p:spPr>
          <a:xfrm>
            <a:off x="3505200" y="4069553"/>
            <a:ext cx="1243033" cy="299313"/>
          </a:xfrm>
          <a:prstGeom prst="rect">
            <a:avLst/>
          </a:prstGeom>
          <a:blipFill rotWithShape="0">
            <a:blip r:embed="rId6"/>
            <a:stretch>
              <a:fillRect l="-5882" t="-2041" r="-6373" b="-26531"/>
            </a:stretch>
          </a:blipFill>
        </p:spPr>
        <p:txBody>
          <a:bodyPr/>
          <a:lstStyle/>
          <a:p>
            <a:r>
              <a:rPr lang="en-US">
                <a:noFill/>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AFED8965-C0E2-4300-A2D5-8D279DC7F09C}"/>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Ejemplo</a:t>
            </a:r>
            <a:r>
              <a:rPr lang="en-GB" altLang="en-US" dirty="0"/>
              <a:t> de MCMC</a:t>
            </a:r>
            <a:endParaRPr lang="en-US" altLang="en-US" dirty="0"/>
          </a:p>
        </p:txBody>
      </p:sp>
      <p:sp>
        <p:nvSpPr>
          <p:cNvPr id="52227" name="Text Box 3">
            <a:extLst>
              <a:ext uri="{FF2B5EF4-FFF2-40B4-BE49-F238E27FC236}">
                <a16:creationId xmlns:a16="http://schemas.microsoft.com/office/drawing/2014/main" id="{72116486-93E5-4465-9EFA-8CCE46784CFC}"/>
              </a:ext>
            </a:extLst>
          </p:cNvPr>
          <p:cNvSpPr txBox="1">
            <a:spLocks noChangeArrowheads="1"/>
          </p:cNvSpPr>
          <p:nvPr/>
        </p:nvSpPr>
        <p:spPr bwMode="auto">
          <a:xfrm>
            <a:off x="609600" y="1381125"/>
            <a:ext cx="80565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Una </a:t>
            </a:r>
            <a:r>
              <a:rPr lang="en-US" altLang="en-US" sz="2200" dirty="0" err="1"/>
              <a:t>vez</a:t>
            </a:r>
            <a:r>
              <a:rPr lang="en-US" altLang="en-US" sz="2200" dirty="0"/>
              <a:t> que temenos las </a:t>
            </a:r>
            <a:r>
              <a:rPr lang="en-US" altLang="en-US" sz="2200" dirty="0" err="1"/>
              <a:t>condicionales</a:t>
            </a:r>
            <a:r>
              <a:rPr lang="en-US" altLang="en-US" sz="2200" dirty="0"/>
              <a:t>, </a:t>
            </a:r>
            <a:r>
              <a:rPr lang="en-US" altLang="en-US" sz="2200" dirty="0" err="1"/>
              <a:t>fijamos</a:t>
            </a:r>
            <a:r>
              <a:rPr lang="en-US" altLang="en-US" sz="2200" dirty="0"/>
              <a:t> </a:t>
            </a:r>
            <a:r>
              <a:rPr lang="en-US" altLang="en-US" sz="2200" dirty="0" err="1"/>
              <a:t>valores</a:t>
            </a:r>
            <a:r>
              <a:rPr lang="en-US" altLang="en-US" sz="2200" dirty="0"/>
              <a:t> </a:t>
            </a:r>
            <a:r>
              <a:rPr lang="en-US" altLang="en-US" sz="2200" dirty="0" err="1"/>
              <a:t>iniciales</a:t>
            </a:r>
            <a:r>
              <a:rPr lang="en-US" altLang="en-US" sz="2200" dirty="0"/>
              <a:t> de los </a:t>
            </a:r>
            <a:r>
              <a:rPr lang="en-US" altLang="en-US" sz="2200" dirty="0" err="1"/>
              <a:t>parámetros</a:t>
            </a:r>
            <a:r>
              <a:rPr lang="en-US" altLang="en-US" sz="2200" dirty="0"/>
              <a:t> y </a:t>
            </a:r>
            <a:r>
              <a:rPr lang="en-US" altLang="en-US" sz="2200" dirty="0" err="1"/>
              <a:t>comenzamos</a:t>
            </a:r>
            <a:r>
              <a:rPr lang="en-US" altLang="en-US" sz="2200" dirty="0"/>
              <a:t>:</a:t>
            </a:r>
          </a:p>
        </p:txBody>
      </p:sp>
      <p:sp>
        <p:nvSpPr>
          <p:cNvPr id="52228" name="Line 4">
            <a:extLst>
              <a:ext uri="{FF2B5EF4-FFF2-40B4-BE49-F238E27FC236}">
                <a16:creationId xmlns:a16="http://schemas.microsoft.com/office/drawing/2014/main" id="{0F4C73C0-AB5D-4387-91A7-4146EC90B0FD}"/>
              </a:ext>
            </a:extLst>
          </p:cNvPr>
          <p:cNvSpPr>
            <a:spLocks noChangeShapeType="1"/>
          </p:cNvSpPr>
          <p:nvPr/>
        </p:nvSpPr>
        <p:spPr bwMode="auto">
          <a:xfrm>
            <a:off x="2286000" y="3226867"/>
            <a:ext cx="1219200" cy="37207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Line 6">
            <a:extLst>
              <a:ext uri="{FF2B5EF4-FFF2-40B4-BE49-F238E27FC236}">
                <a16:creationId xmlns:a16="http://schemas.microsoft.com/office/drawing/2014/main" id="{C292FAA5-4D91-4A23-B890-596723FCDFED}"/>
              </a:ext>
            </a:extLst>
          </p:cNvPr>
          <p:cNvSpPr>
            <a:spLocks noChangeShapeType="1"/>
          </p:cNvSpPr>
          <p:nvPr/>
        </p:nvSpPr>
        <p:spPr bwMode="auto">
          <a:xfrm>
            <a:off x="1447800" y="2705165"/>
            <a:ext cx="609600" cy="2473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1" name="Text Box 7">
            <a:extLst>
              <a:ext uri="{FF2B5EF4-FFF2-40B4-BE49-F238E27FC236}">
                <a16:creationId xmlns:a16="http://schemas.microsoft.com/office/drawing/2014/main" id="{77EC4544-893B-4269-A226-5B5B83B07A62}"/>
              </a:ext>
            </a:extLst>
          </p:cNvPr>
          <p:cNvSpPr txBox="1">
            <a:spLocks noChangeArrowheads="1"/>
          </p:cNvSpPr>
          <p:nvPr/>
        </p:nvSpPr>
        <p:spPr bwMode="auto">
          <a:xfrm>
            <a:off x="304800" y="2403901"/>
            <a:ext cx="18446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Número</a:t>
            </a:r>
            <a:r>
              <a:rPr lang="en-US" altLang="en-US" sz="1800" dirty="0"/>
              <a:t> de </a:t>
            </a:r>
            <a:r>
              <a:rPr lang="en-US" altLang="en-US" sz="1800" dirty="0" err="1"/>
              <a:t>iteración</a:t>
            </a:r>
            <a:endParaRPr lang="en-US" altLang="en-US" sz="1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AF7020-7A02-49D8-85CA-A8E8DC750848}"/>
                  </a:ext>
                </a:extLst>
              </p:cNvPr>
              <p:cNvSpPr txBox="1"/>
              <p:nvPr/>
            </p:nvSpPr>
            <p:spPr>
              <a:xfrm>
                <a:off x="1143000" y="2881747"/>
                <a:ext cx="37146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 name="TextBox 1">
                <a:extLst>
                  <a:ext uri="{FF2B5EF4-FFF2-40B4-BE49-F238E27FC236}">
                    <a16:creationId xmlns:a16="http://schemas.microsoft.com/office/drawing/2014/main" id="{2AAF7020-7A02-49D8-85CA-A8E8DC750848}"/>
                  </a:ext>
                </a:extLst>
              </p:cNvPr>
              <p:cNvSpPr txBox="1">
                <a:spLocks noRot="1" noChangeAspect="1" noMove="1" noResize="1" noEditPoints="1" noAdjustHandles="1" noChangeArrowheads="1" noChangeShapeType="1" noTextEdit="1"/>
              </p:cNvSpPr>
              <p:nvPr/>
            </p:nvSpPr>
            <p:spPr>
              <a:xfrm>
                <a:off x="1143000" y="2881747"/>
                <a:ext cx="3714683" cy="350545"/>
              </a:xfrm>
              <a:prstGeom prst="rect">
                <a:avLst/>
              </a:prstGeom>
              <a:blipFill>
                <a:blip r:embed="rId4"/>
                <a:stretch>
                  <a:fillRect l="-2791" t="-7018" r="-1806"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A9E7270-38A7-4C1C-810A-0F9E98E7B566}"/>
                  </a:ext>
                </a:extLst>
              </p:cNvPr>
              <p:cNvSpPr txBox="1"/>
              <p:nvPr/>
            </p:nvSpPr>
            <p:spPr>
              <a:xfrm>
                <a:off x="1076358" y="3598942"/>
                <a:ext cx="4248083" cy="350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2</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3</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8" name="TextBox 17">
                <a:extLst>
                  <a:ext uri="{FF2B5EF4-FFF2-40B4-BE49-F238E27FC236}">
                    <a16:creationId xmlns:a16="http://schemas.microsoft.com/office/drawing/2014/main" id="{AA9E7270-38A7-4C1C-810A-0F9E98E7B566}"/>
                  </a:ext>
                </a:extLst>
              </p:cNvPr>
              <p:cNvSpPr txBox="1">
                <a:spLocks noRot="1" noChangeAspect="1" noMove="1" noResize="1" noEditPoints="1" noAdjustHandles="1" noChangeArrowheads="1" noChangeShapeType="1" noTextEdit="1"/>
              </p:cNvSpPr>
              <p:nvPr/>
            </p:nvSpPr>
            <p:spPr>
              <a:xfrm>
                <a:off x="1076358" y="3598942"/>
                <a:ext cx="4248083" cy="350545"/>
              </a:xfrm>
              <a:prstGeom prst="rect">
                <a:avLst/>
              </a:prstGeom>
              <a:blipFill>
                <a:blip r:embed="rId5"/>
                <a:stretch>
                  <a:fillRect l="-1724" t="-5172" r="-1149" b="-2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04AC9-E89D-4C28-9CDA-A831802DFCDD}"/>
                  </a:ext>
                </a:extLst>
              </p:cNvPr>
              <p:cNvSpPr txBox="1"/>
              <p:nvPr/>
            </p:nvSpPr>
            <p:spPr>
              <a:xfrm>
                <a:off x="1143000" y="4270597"/>
                <a:ext cx="5029200" cy="38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19" name="TextBox 18">
                <a:extLst>
                  <a:ext uri="{FF2B5EF4-FFF2-40B4-BE49-F238E27FC236}">
                    <a16:creationId xmlns:a16="http://schemas.microsoft.com/office/drawing/2014/main" id="{A4E04AC9-E89D-4C28-9CDA-A831802DFCDD}"/>
                  </a:ext>
                </a:extLst>
              </p:cNvPr>
              <p:cNvSpPr txBox="1">
                <a:spLocks noRot="1" noChangeAspect="1" noMove="1" noResize="1" noEditPoints="1" noAdjustHandles="1" noChangeArrowheads="1" noChangeShapeType="1" noTextEdit="1"/>
              </p:cNvSpPr>
              <p:nvPr/>
            </p:nvSpPr>
            <p:spPr>
              <a:xfrm>
                <a:off x="1143000" y="4270597"/>
                <a:ext cx="5029200" cy="383888"/>
              </a:xfrm>
              <a:prstGeom prst="rect">
                <a:avLst/>
              </a:prstGeom>
              <a:blipFill>
                <a:blip r:embed="rId6"/>
                <a:stretch>
                  <a:fillRect l="-1455" t="-6349" r="-606" b="-26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2E13DC-E5E9-4594-A41A-0EE3A492D8A2}"/>
                  </a:ext>
                </a:extLst>
              </p:cNvPr>
              <p:cNvSpPr txBox="1"/>
              <p:nvPr/>
            </p:nvSpPr>
            <p:spPr>
              <a:xfrm>
                <a:off x="1019242" y="4941153"/>
                <a:ext cx="4248083" cy="356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𝑆𝑎𝑚𝑝𝑙𝑒</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sub>
                        <m: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𝐹𝑟𝑜𝑚</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𝑗</m:t>
                          </m:r>
                        </m:sub>
                      </m:s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Sup>
                        <m:sSubSup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Sup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𝜃</m:t>
                          </m:r>
                        </m:e>
                        <m:sub>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b>
                        <m:sup>
                          <m:d>
                            <m:dPr>
                              <m:ctrlP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e>
                          </m:d>
                        </m:sup>
                      </m:sSubSup>
                      <m:r>
                        <a:rPr lang="en-US"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20" name="TextBox 19">
                <a:extLst>
                  <a:ext uri="{FF2B5EF4-FFF2-40B4-BE49-F238E27FC236}">
                    <a16:creationId xmlns:a16="http://schemas.microsoft.com/office/drawing/2014/main" id="{702E13DC-E5E9-4594-A41A-0EE3A492D8A2}"/>
                  </a:ext>
                </a:extLst>
              </p:cNvPr>
              <p:cNvSpPr txBox="1">
                <a:spLocks noRot="1" noChangeAspect="1" noMove="1" noResize="1" noEditPoints="1" noAdjustHandles="1" noChangeArrowheads="1" noChangeShapeType="1" noTextEdit="1"/>
              </p:cNvSpPr>
              <p:nvPr/>
            </p:nvSpPr>
            <p:spPr>
              <a:xfrm>
                <a:off x="1019242" y="4941153"/>
                <a:ext cx="4248083" cy="356060"/>
              </a:xfrm>
              <a:prstGeom prst="rect">
                <a:avLst/>
              </a:prstGeom>
              <a:blipFill>
                <a:blip r:embed="rId7"/>
                <a:stretch>
                  <a:fillRect t="-6897" b="-29310"/>
                </a:stretch>
              </a:blipFill>
            </p:spPr>
            <p:txBody>
              <a:bodyPr/>
              <a:lstStyle/>
              <a:p>
                <a:r>
                  <a:rPr lang="en-US">
                    <a:noFill/>
                  </a:rPr>
                  <a:t> </a:t>
                </a:r>
              </a:p>
            </p:txBody>
          </p:sp>
        </mc:Fallback>
      </mc:AlternateContent>
      <p:sp>
        <p:nvSpPr>
          <p:cNvPr id="24" name="Line 4">
            <a:extLst>
              <a:ext uri="{FF2B5EF4-FFF2-40B4-BE49-F238E27FC236}">
                <a16:creationId xmlns:a16="http://schemas.microsoft.com/office/drawing/2014/main" id="{97A222BD-C612-4945-8835-ED7C37482556}"/>
              </a:ext>
            </a:extLst>
          </p:cNvPr>
          <p:cNvSpPr>
            <a:spLocks noChangeShapeType="1"/>
          </p:cNvSpPr>
          <p:nvPr/>
        </p:nvSpPr>
        <p:spPr bwMode="auto">
          <a:xfrm flipH="1">
            <a:off x="4724400" y="2133600"/>
            <a:ext cx="1981200" cy="737035"/>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4">
            <a:extLst>
              <a:ext uri="{FF2B5EF4-FFF2-40B4-BE49-F238E27FC236}">
                <a16:creationId xmlns:a16="http://schemas.microsoft.com/office/drawing/2014/main" id="{8A3765DA-17AB-4BA5-B91A-C5FD90878746}"/>
              </a:ext>
            </a:extLst>
          </p:cNvPr>
          <p:cNvSpPr>
            <a:spLocks noChangeShapeType="1"/>
          </p:cNvSpPr>
          <p:nvPr/>
        </p:nvSpPr>
        <p:spPr bwMode="auto">
          <a:xfrm flipH="1">
            <a:off x="5029200" y="2235200"/>
            <a:ext cx="1752600" cy="1323246"/>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4">
            <a:extLst>
              <a:ext uri="{FF2B5EF4-FFF2-40B4-BE49-F238E27FC236}">
                <a16:creationId xmlns:a16="http://schemas.microsoft.com/office/drawing/2014/main" id="{05180484-C62B-48B1-9A80-6A53A3B683B8}"/>
              </a:ext>
            </a:extLst>
          </p:cNvPr>
          <p:cNvSpPr>
            <a:spLocks noChangeShapeType="1"/>
          </p:cNvSpPr>
          <p:nvPr/>
        </p:nvSpPr>
        <p:spPr bwMode="auto">
          <a:xfrm flipH="1">
            <a:off x="5867400" y="2286000"/>
            <a:ext cx="990600" cy="1918833"/>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4">
            <a:extLst>
              <a:ext uri="{FF2B5EF4-FFF2-40B4-BE49-F238E27FC236}">
                <a16:creationId xmlns:a16="http://schemas.microsoft.com/office/drawing/2014/main" id="{4996E5AB-8BB8-4E46-B62F-DDECD289E150}"/>
              </a:ext>
            </a:extLst>
          </p:cNvPr>
          <p:cNvSpPr>
            <a:spLocks noChangeShapeType="1"/>
          </p:cNvSpPr>
          <p:nvPr/>
        </p:nvSpPr>
        <p:spPr bwMode="auto">
          <a:xfrm>
            <a:off x="2286001" y="3259058"/>
            <a:ext cx="1828800" cy="1035707"/>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4">
            <a:extLst>
              <a:ext uri="{FF2B5EF4-FFF2-40B4-BE49-F238E27FC236}">
                <a16:creationId xmlns:a16="http://schemas.microsoft.com/office/drawing/2014/main" id="{7602C2D2-F52C-437E-B511-66BB00BD4E12}"/>
              </a:ext>
            </a:extLst>
          </p:cNvPr>
          <p:cNvSpPr>
            <a:spLocks noChangeShapeType="1"/>
          </p:cNvSpPr>
          <p:nvPr/>
        </p:nvSpPr>
        <p:spPr bwMode="auto">
          <a:xfrm>
            <a:off x="2209800" y="3298056"/>
            <a:ext cx="1738313" cy="1631984"/>
          </a:xfrm>
          <a:prstGeom prst="line">
            <a:avLst/>
          </a:prstGeom>
          <a:noFill/>
          <a:ln w="952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3FCDD2-1C08-46CB-BA13-8AB8D996D156}"/>
                  </a:ext>
                </a:extLst>
              </p:cNvPr>
              <p:cNvSpPr txBox="1"/>
              <p:nvPr/>
            </p:nvSpPr>
            <p:spPr>
              <a:xfrm>
                <a:off x="6727371" y="1880959"/>
                <a:ext cx="453586"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𝜽</m:t>
                          </m:r>
                        </m:e>
                        <m:sup>
                          <m:r>
                            <a:rPr lang="en-US" b="0" i="1" smtClean="0">
                              <a:solidFill>
                                <a:schemeClr val="tx1"/>
                              </a:solidFill>
                              <a:latin typeface="Cambria Math" panose="02040503050406030204" pitchFamily="18" charset="0"/>
                              <a:ea typeface="Cambria Math" panose="02040503050406030204" pitchFamily="18" charset="0"/>
                            </a:rPr>
                            <m:t>(0)</m:t>
                          </m:r>
                        </m:sup>
                      </m:sSup>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653FCDD2-1C08-46CB-BA13-8AB8D996D156}"/>
                  </a:ext>
                </a:extLst>
              </p:cNvPr>
              <p:cNvSpPr txBox="1">
                <a:spLocks noRot="1" noChangeAspect="1" noMove="1" noResize="1" noEditPoints="1" noAdjustHandles="1" noChangeArrowheads="1" noChangeShapeType="1" noTextEdit="1"/>
              </p:cNvSpPr>
              <p:nvPr/>
            </p:nvSpPr>
            <p:spPr>
              <a:xfrm>
                <a:off x="6727371" y="1880959"/>
                <a:ext cx="453586" cy="288477"/>
              </a:xfrm>
              <a:prstGeom prst="rect">
                <a:avLst/>
              </a:prstGeom>
              <a:blipFill>
                <a:blip r:embed="rId8"/>
                <a:stretch>
                  <a:fillRect l="-12162" t="-6383" r="-9459"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8">
                <a:extLst>
                  <a:ext uri="{FF2B5EF4-FFF2-40B4-BE49-F238E27FC236}">
                    <a16:creationId xmlns:a16="http://schemas.microsoft.com/office/drawing/2014/main" id="{20603D7A-A6E0-47F6-AE43-7990C70064F6}"/>
                  </a:ext>
                </a:extLst>
              </p:cNvPr>
              <p:cNvSpPr txBox="1">
                <a:spLocks noChangeArrowheads="1"/>
              </p:cNvSpPr>
              <p:nvPr/>
            </p:nvSpPr>
            <p:spPr bwMode="auto">
              <a:xfrm>
                <a:off x="161536" y="5725744"/>
                <a:ext cx="8668139" cy="365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Repetimos N </a:t>
                </a:r>
                <a:r>
                  <a:rPr lang="en-US" altLang="en-US" sz="1800" dirty="0" err="1"/>
                  <a:t>veces</a:t>
                </a:r>
                <a:r>
                  <a:rPr lang="en-US" altLang="en-US" sz="1800" dirty="0"/>
                  <a:t> y </a:t>
                </a:r>
                <a:r>
                  <a:rPr lang="en-US" altLang="en-US" sz="1800" dirty="0" err="1"/>
                  <a:t>obtenemos</a:t>
                </a:r>
                <a:r>
                  <a:rPr lang="en-US" altLang="en-US" sz="1800" dirty="0"/>
                  <a:t> una </a:t>
                </a:r>
                <a:r>
                  <a:rPr lang="en-US" altLang="en-US" sz="1800" dirty="0" err="1"/>
                  <a:t>cadena</a:t>
                </a:r>
                <a:r>
                  <a:rPr lang="en-US" altLang="en-US" sz="1800" dirty="0"/>
                  <a:t>: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r>
                      <a:rPr lang="en-US" sz="1800" b="0" i="0" smtClean="0">
                        <a:solidFill>
                          <a:schemeClr val="tx1"/>
                        </a:solidFill>
                        <a:latin typeface="Cambria Math" panose="02040503050406030204" pitchFamily="18" charset="0"/>
                        <a:ea typeface="Cambria Math" panose="02040503050406030204" pitchFamily="18" charset="0"/>
                      </a:rPr>
                      <m:t> </m:t>
                    </m:r>
                  </m:oMath>
                </a14:m>
                <a:endParaRPr lang="en-US" sz="1800" b="0" dirty="0">
                  <a:solidFill>
                    <a:schemeClr val="tx1"/>
                  </a:solidFill>
                  <a:ea typeface="Cambria Math" panose="02040503050406030204" pitchFamily="18" charset="0"/>
                </a:endParaRPr>
              </a:p>
              <a:p>
                <a:pPr eaLnBrk="1" hangingPunct="1">
                  <a:spcBef>
                    <a:spcPct val="0"/>
                  </a:spcBef>
                </a:pPr>
                <a:r>
                  <a:rPr lang="en-US" altLang="en-US" sz="1800" dirty="0" err="1"/>
                  <a:t>Luego</a:t>
                </a:r>
                <a:r>
                  <a:rPr lang="en-US" altLang="en-US" sz="1800" dirty="0"/>
                  <a:t> </a:t>
                </a:r>
                <a:r>
                  <a:rPr lang="en-US" altLang="en-US" sz="1800" dirty="0" err="1"/>
                  <a:t>descartamos</a:t>
                </a:r>
                <a:r>
                  <a:rPr lang="en-US" altLang="en-US" sz="1800" dirty="0"/>
                  <a:t>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𝑅</m:t>
                    </m:r>
                  </m:oMath>
                </a14:m>
                <a:r>
                  <a:rPr lang="en-US" altLang="en-US" sz="1800" dirty="0"/>
                  <a:t> </a:t>
                </a:r>
                <a:r>
                  <a:rPr lang="en-US" altLang="en-US" sz="1800" dirty="0" err="1"/>
                  <a:t>iteraciones</a:t>
                </a:r>
                <a:r>
                  <a:rPr lang="en-US" altLang="en-US" sz="1800" dirty="0"/>
                  <a:t> y </a:t>
                </a:r>
                <a:r>
                  <a:rPr lang="en-US" altLang="en-US" sz="1800" dirty="0" err="1"/>
                  <a:t>conservamos</a:t>
                </a:r>
                <a:r>
                  <a:rPr lang="en-US" altLang="en-US" sz="1800" dirty="0"/>
                  <a:t> : </a:t>
                </a:r>
                <a14:m>
                  <m:oMath xmlns:m="http://schemas.openxmlformats.org/officeDocument/2006/math">
                    <m:sSup>
                      <m:sSupPr>
                        <m:ctrlPr>
                          <a:rPr lang="en-US" sz="1800" i="1" smtClean="0">
                            <a:solidFill>
                              <a:schemeClr val="tx1"/>
                            </a:solidFill>
                            <a:latin typeface="Cambria Math" panose="02040503050406030204" pitchFamily="18" charset="0"/>
                            <a:ea typeface="Cambria Math" panose="02040503050406030204" pitchFamily="18" charset="0"/>
                          </a:rPr>
                        </m:ctrlPr>
                      </m:sSupPr>
                      <m:e>
                        <m:r>
                          <a:rPr lang="en-US" sz="1800" b="1" i="1" smtClean="0">
                            <a:solidFill>
                              <a:schemeClr val="tx1"/>
                            </a:solidFill>
                            <a:latin typeface="Cambria Math" panose="02040503050406030204" pitchFamily="18" charset="0"/>
                            <a:ea typeface="Cambria Math" panose="02040503050406030204" pitchFamily="18" charset="0"/>
                          </a:rPr>
                          <m:t>𝜽</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𝑅</m:t>
                        </m:r>
                        <m:r>
                          <a:rPr lang="en-US" sz="1800" b="0" i="1" smtClean="0">
                            <a:solidFill>
                              <a:schemeClr val="tx1"/>
                            </a:solidFill>
                            <a:latin typeface="Cambria Math" panose="02040503050406030204" pitchFamily="18" charset="0"/>
                            <a:ea typeface="Cambria Math" panose="02040503050406030204" pitchFamily="18" charset="0"/>
                          </a:rPr>
                          <m:t>+1…</m:t>
                        </m:r>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m:t>
                        </m:r>
                      </m:sup>
                    </m:sSup>
                  </m:oMath>
                </a14:m>
                <a:endParaRPr lang="en-US" sz="1800" dirty="0">
                  <a:solidFill>
                    <a:schemeClr val="tx1"/>
                  </a:solidFill>
                </a:endParaRPr>
              </a:p>
              <a:p>
                <a:pPr eaLnBrk="1" hangingPunct="1">
                  <a:spcBef>
                    <a:spcPct val="0"/>
                  </a:spcBef>
                </a:pPr>
                <a:endParaRPr lang="en-US" altLang="en-US" sz="1800" dirty="0"/>
              </a:p>
            </p:txBody>
          </p:sp>
        </mc:Choice>
        <mc:Fallback xmlns="">
          <p:sp>
            <p:nvSpPr>
              <p:cNvPr id="22" name="Text Box 8">
                <a:extLst>
                  <a:ext uri="{FF2B5EF4-FFF2-40B4-BE49-F238E27FC236}">
                    <a16:creationId xmlns:a16="http://schemas.microsoft.com/office/drawing/2014/main" id="{20603D7A-A6E0-47F6-AE43-7990C70064F6}"/>
                  </a:ext>
                </a:extLst>
              </p:cNvPr>
              <p:cNvSpPr txBox="1">
                <a:spLocks noRot="1" noChangeAspect="1" noMove="1" noResize="1" noEditPoints="1" noAdjustHandles="1" noChangeArrowheads="1" noChangeShapeType="1" noTextEdit="1"/>
              </p:cNvSpPr>
              <p:nvPr/>
            </p:nvSpPr>
            <p:spPr bwMode="auto">
              <a:xfrm>
                <a:off x="161536" y="5725744"/>
                <a:ext cx="8668139" cy="365125"/>
              </a:xfrm>
              <a:prstGeom prst="rect">
                <a:avLst/>
              </a:prstGeom>
              <a:blipFill>
                <a:blip r:embed="rId9"/>
                <a:stretch>
                  <a:fillRect l="-563" t="-5000" b="-108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56AC41D1-2147-4D2E-BC79-D7DFADAB2F7F}"/>
              </a:ext>
            </a:extLst>
          </p:cNvPr>
          <p:cNvSpPr txBox="1"/>
          <p:nvPr/>
        </p:nvSpPr>
        <p:spPr>
          <a:xfrm>
            <a:off x="2819400" y="6477000"/>
            <a:ext cx="377026" cy="369332"/>
          </a:xfrm>
          <a:prstGeom prst="rect">
            <a:avLst/>
          </a:prstGeom>
          <a:noFill/>
        </p:spPr>
        <p:txBody>
          <a:bodyPr wrap="none" rtlCol="0">
            <a:spAutoFit/>
          </a:bodyPr>
          <a:lstStyle/>
          <a:p>
            <a:r>
              <a:rPr lang="en-US" dirty="0"/>
              <a:t>   </a:t>
            </a:r>
          </a:p>
        </p:txBody>
      </p:sp>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p:bldP spid="25" grpId="0" animBg="1"/>
      <p:bldP spid="26" grpId="0" animBg="1"/>
      <p:bldP spid="27" grpId="0" animBg="1"/>
      <p:bldP spid="28" grpId="0" animBg="1"/>
      <p:bldP spid="2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C400FFBE-DAC6-497E-AE6E-E8305D10E731}"/>
              </a:ext>
            </a:extLst>
          </p:cNvPr>
          <p:cNvSpPr txBox="1">
            <a:spLocks noChangeArrowheads="1"/>
          </p:cNvSpPr>
          <p:nvPr/>
        </p:nvSpPr>
        <p:spPr bwMode="auto">
          <a:xfrm>
            <a:off x="633413" y="819944"/>
            <a:ext cx="772953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300" dirty="0"/>
              <a:t>Gibbs Sampler es un </a:t>
            </a:r>
            <a:r>
              <a:rPr lang="en-US" altLang="en-US" sz="3300" dirty="0" err="1"/>
              <a:t>algorítmo</a:t>
            </a:r>
            <a:r>
              <a:rPr lang="en-US" altLang="en-US" sz="3300" dirty="0"/>
              <a:t> MCMC </a:t>
            </a:r>
            <a:r>
              <a:rPr lang="en-US" altLang="en-US" sz="3300" dirty="0" err="1"/>
              <a:t>específico</a:t>
            </a:r>
            <a:endParaRPr lang="en-US" altLang="en-US" sz="3300" dirty="0"/>
          </a:p>
        </p:txBody>
      </p:sp>
      <p:pic>
        <p:nvPicPr>
          <p:cNvPr id="58372" name="Picture 3">
            <a:extLst>
              <a:ext uri="{FF2B5EF4-FFF2-40B4-BE49-F238E27FC236}">
                <a16:creationId xmlns:a16="http://schemas.microsoft.com/office/drawing/2014/main" id="{1D591F20-87CF-4C52-B556-13924161C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3378200"/>
            <a:ext cx="1143000"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4">
            <a:extLst>
              <a:ext uri="{FF2B5EF4-FFF2-40B4-BE49-F238E27FC236}">
                <a16:creationId xmlns:a16="http://schemas.microsoft.com/office/drawing/2014/main" id="{4AFB810F-EBC6-42FE-A461-767D0B8C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3446463"/>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a:extLst>
              <a:ext uri="{FF2B5EF4-FFF2-40B4-BE49-F238E27FC236}">
                <a16:creationId xmlns:a16="http://schemas.microsoft.com/office/drawing/2014/main" id="{F93B6CBD-78A2-430E-9B96-81A157457AE7}"/>
              </a:ext>
            </a:extLst>
          </p:cNvPr>
          <p:cNvSpPr>
            <a:spLocks noChangeArrowheads="1"/>
          </p:cNvSpPr>
          <p:nvPr/>
        </p:nvSpPr>
        <p:spPr bwMode="auto">
          <a:xfrm>
            <a:off x="1552575" y="2868613"/>
            <a:ext cx="17764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Markov Chain</a:t>
            </a:r>
          </a:p>
        </p:txBody>
      </p:sp>
      <p:sp>
        <p:nvSpPr>
          <p:cNvPr id="58375" name="Rectangle 6">
            <a:extLst>
              <a:ext uri="{FF2B5EF4-FFF2-40B4-BE49-F238E27FC236}">
                <a16:creationId xmlns:a16="http://schemas.microsoft.com/office/drawing/2014/main" id="{ECB81F8C-702C-4999-9A9C-C29A09BF6A22}"/>
              </a:ext>
            </a:extLst>
          </p:cNvPr>
          <p:cNvSpPr>
            <a:spLocks noChangeArrowheads="1"/>
          </p:cNvSpPr>
          <p:nvPr/>
        </p:nvSpPr>
        <p:spPr bwMode="auto">
          <a:xfrm>
            <a:off x="5262563" y="2801938"/>
            <a:ext cx="16065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000" b="1">
                <a:solidFill>
                  <a:srgbClr val="BBE0E3"/>
                </a:solidFill>
                <a:latin typeface="Trebuchet MS" panose="020B0603020202020204" pitchFamily="34" charset="0"/>
              </a:rPr>
              <a:t>Monte Carlo</a:t>
            </a:r>
          </a:p>
        </p:txBody>
      </p:sp>
      <p:pic>
        <p:nvPicPr>
          <p:cNvPr id="58376" name="Picture 7">
            <a:extLst>
              <a:ext uri="{FF2B5EF4-FFF2-40B4-BE49-F238E27FC236}">
                <a16:creationId xmlns:a16="http://schemas.microsoft.com/office/drawing/2014/main" id="{87C16D80-7E3B-4676-90B7-3142008E6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3141663"/>
            <a:ext cx="8286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8">
            <a:extLst>
              <a:ext uri="{FF2B5EF4-FFF2-40B4-BE49-F238E27FC236}">
                <a16:creationId xmlns:a16="http://schemas.microsoft.com/office/drawing/2014/main" id="{7A9F5B9D-F15B-4783-97B6-CA686796D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575" y="3598863"/>
            <a:ext cx="1111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AutoShape 10">
            <a:extLst>
              <a:ext uri="{FF2B5EF4-FFF2-40B4-BE49-F238E27FC236}">
                <a16:creationId xmlns:a16="http://schemas.microsoft.com/office/drawing/2014/main" id="{3C2A6787-DD98-4DA9-88CF-35D7F6FCC4CC}"/>
              </a:ext>
            </a:extLst>
          </p:cNvPr>
          <p:cNvSpPr>
            <a:spLocks noChangeArrowheads="1"/>
          </p:cNvSpPr>
          <p:nvPr/>
        </p:nvSpPr>
        <p:spPr bwMode="auto">
          <a:xfrm>
            <a:off x="3990975" y="3419475"/>
            <a:ext cx="685800" cy="685800"/>
          </a:xfrm>
          <a:prstGeom prst="plus">
            <a:avLst>
              <a:gd name="adj" fmla="val 37245"/>
            </a:avLst>
          </a:prstGeom>
          <a:solidFill>
            <a:srgbClr val="BBE0E3"/>
          </a:solidFill>
          <a:ln w="19080">
            <a:solidFill>
              <a:srgbClr val="78846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1C522A7B-6DD3-4298-8204-40A559024F9D}"/>
              </a:ext>
            </a:extLst>
          </p:cNvPr>
          <p:cNvSpPr txBox="1">
            <a:spLocks noChangeArrowheads="1"/>
          </p:cNvSpPr>
          <p:nvPr/>
        </p:nvSpPr>
        <p:spPr bwMode="auto">
          <a:xfrm>
            <a:off x="457200" y="381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3400" dirty="0"/>
              <a:t>Gibbs Sampling: </a:t>
            </a:r>
            <a:r>
              <a:rPr lang="en-US" altLang="en-US" sz="4500" dirty="0" err="1"/>
              <a:t>Inferencia</a:t>
            </a:r>
            <a:endParaRPr lang="en-US" altLang="en-US" sz="4500" dirty="0"/>
          </a:p>
        </p:txBody>
      </p:sp>
      <p:sp>
        <p:nvSpPr>
          <p:cNvPr id="28674" name="Text Box 2">
            <a:extLst>
              <a:ext uri="{FF2B5EF4-FFF2-40B4-BE49-F238E27FC236}">
                <a16:creationId xmlns:a16="http://schemas.microsoft.com/office/drawing/2014/main" id="{13736C3D-ADAC-428E-9837-989AEA17FD51}"/>
              </a:ext>
            </a:extLst>
          </p:cNvPr>
          <p:cNvSpPr txBox="1">
            <a:spLocks noChangeArrowheads="1"/>
          </p:cNvSpPr>
          <p:nvPr/>
        </p:nvSpPr>
        <p:spPr bwMode="auto">
          <a:xfrm>
            <a:off x="228600" y="1600200"/>
            <a:ext cx="8686800" cy="4800600"/>
          </a:xfrm>
          <a:prstGeom prst="rect">
            <a:avLst/>
          </a:prstGeom>
          <a:noFill/>
          <a:ln>
            <a:noFill/>
          </a:ln>
          <a:effectLst/>
          <a:extLst>
            <a:ext uri="{909E8E84-426E-40dd-AFC4-6F175D3DCCD1}"/>
            <a:ext uri="{91240B29-F687-4f45-9708-019B960494DF}"/>
            <a:ext uri="{AF507438-7753-43e0-B8FC-AC1667EBCBE1}"/>
          </a:extLst>
        </p:spPr>
        <p:txBody>
          <a:bodyPr lIns="90000" tIns="46800" rIns="90000" bIns="46800"/>
          <a:lstStyle>
            <a:lvl1pPr marL="363538" indent="-255588">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1pPr>
            <a:lvl2pPr marL="655638" indent="-244475">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2pPr>
            <a:lvl3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3pPr>
            <a:lvl4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4pPr>
            <a:lvl5pPr>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33450" algn="l"/>
                <a:tab pos="1847850" algn="l"/>
                <a:tab pos="2762250" algn="l"/>
                <a:tab pos="3676650" algn="l"/>
                <a:tab pos="4591050" algn="l"/>
                <a:tab pos="5505450" algn="l"/>
                <a:tab pos="6419850" algn="l"/>
                <a:tab pos="7334250" algn="l"/>
                <a:tab pos="8248650" algn="l"/>
                <a:tab pos="9163050" algn="l"/>
                <a:tab pos="10077450" algn="l"/>
              </a:tabLst>
              <a:defRPr>
                <a:solidFill>
                  <a:srgbClr val="000000"/>
                </a:solidFill>
                <a:latin typeface="Arial" charset="0"/>
                <a:ea typeface="ＭＳ Ｐゴシック" charset="0"/>
                <a:cs typeface="Arial" charset="0"/>
              </a:defRPr>
            </a:lvl9pPr>
          </a:lstStyle>
          <a:p>
            <a:pPr eaLnBrk="1" hangingPunct="1">
              <a:lnSpc>
                <a:spcPct val="140000"/>
              </a:lnSpc>
              <a:spcBef>
                <a:spcPts val="800"/>
              </a:spcBef>
              <a:buClr>
                <a:srgbClr val="000000"/>
              </a:buClr>
              <a:buSzPct val="100000"/>
              <a:buFont typeface="Arial" charset="0"/>
              <a:buChar char="•"/>
              <a:defRPr/>
            </a:pPr>
            <a:r>
              <a:rPr lang="en-US" sz="2400" dirty="0"/>
              <a:t>Podemos </a:t>
            </a:r>
            <a:r>
              <a:rPr lang="en-US" sz="2400" dirty="0" err="1"/>
              <a:t>estimar</a:t>
            </a:r>
            <a:r>
              <a:rPr lang="en-US" sz="2400" dirty="0"/>
              <a:t>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la </a:t>
            </a:r>
            <a:r>
              <a:rPr lang="en-US" sz="2400" dirty="0" err="1">
                <a:solidFill>
                  <a:srgbClr val="E7BC29"/>
                </a:solidFill>
                <a:effectLst>
                  <a:outerShdw blurRad="38100" dist="38100" dir="2700000" algn="tl">
                    <a:srgbClr val="DDDDDD"/>
                  </a:outerShdw>
                </a:effectLst>
              </a:rPr>
              <a:t>distribución</a:t>
            </a:r>
            <a:r>
              <a:rPr lang="en-US" sz="2400" dirty="0">
                <a:solidFill>
                  <a:srgbClr val="E7BC29"/>
                </a:solidFill>
                <a:effectLst>
                  <a:outerShdw blurRad="38100" dist="38100" dir="2700000" algn="tl">
                    <a:srgbClr val="DDDDDD"/>
                  </a:outerShdw>
                </a:effectLst>
              </a:rPr>
              <a:t> marginal posterior de </a:t>
            </a:r>
            <a:r>
              <a:rPr lang="en-US" sz="2400" dirty="0" err="1">
                <a:solidFill>
                  <a:srgbClr val="E7BC29"/>
                </a:solidFill>
                <a:effectLst>
                  <a:outerShdw blurRad="38100" dist="38100" dir="2700000" algn="tl">
                    <a:srgbClr val="DDDDDD"/>
                  </a:outerShdw>
                </a:effectLst>
              </a:rPr>
              <a:t>cualquier</a:t>
            </a:r>
            <a:r>
              <a:rPr lang="en-US" sz="2400" dirty="0">
                <a:solidFill>
                  <a:srgbClr val="E7BC29"/>
                </a:solidFill>
                <a:effectLst>
                  <a:outerShdw blurRad="38100" dist="38100" dir="2700000" algn="tl">
                    <a:srgbClr val="DDDDDD"/>
                  </a:outerShdw>
                </a:effectLst>
              </a:rPr>
              <a:t> </a:t>
            </a:r>
            <a:r>
              <a:rPr lang="en-US" sz="2400" i="1" dirty="0">
                <a:solidFill>
                  <a:srgbClr val="E7BC29"/>
                </a:solidFill>
                <a:effectLst>
                  <a:outerShdw blurRad="38100" dist="38100" dir="2700000" algn="tl">
                    <a:srgbClr val="DDDDDD"/>
                  </a:outerShdw>
                </a:effectLst>
                <a:latin typeface="Symbol" charset="0"/>
              </a:rPr>
              <a:t></a:t>
            </a:r>
            <a:r>
              <a:rPr lang="en-US" sz="2400" i="1" baseline="-25000" dirty="0" err="1">
                <a:solidFill>
                  <a:srgbClr val="E7BC29"/>
                </a:solidFill>
                <a:effectLst>
                  <a:outerShdw blurRad="38100" dist="38100" dir="2700000" algn="tl">
                    <a:srgbClr val="DDDDDD"/>
                  </a:outerShdw>
                </a:effectLst>
                <a:latin typeface="Times New Roman" charset="0"/>
                <a:cs typeface="Times New Roman" charset="0"/>
              </a:rPr>
              <a:t>i</a:t>
            </a:r>
            <a:r>
              <a:rPr lang="en-US" sz="2400" dirty="0"/>
              <a:t>,</a:t>
            </a:r>
            <a:r>
              <a:rPr lang="en-US" sz="2400" i="1" dirty="0">
                <a:latin typeface="Times New Roman" charset="0"/>
                <a:cs typeface="Times New Roman" charset="0"/>
              </a:rPr>
              <a:t>  </a:t>
            </a:r>
            <a:r>
              <a:rPr lang="en-US" sz="2400" dirty="0"/>
              <a:t>con solo construer un </a:t>
            </a:r>
            <a:r>
              <a:rPr lang="en-US" sz="2400" dirty="0" err="1"/>
              <a:t>histograma</a:t>
            </a:r>
            <a:r>
              <a:rPr lang="en-US" sz="2400" dirty="0"/>
              <a:t> de:</a:t>
            </a:r>
          </a:p>
          <a:p>
            <a:pPr eaLnBrk="1" hangingPunct="1">
              <a:lnSpc>
                <a:spcPct val="140000"/>
              </a:lnSpc>
              <a:spcBef>
                <a:spcPts val="800"/>
              </a:spcBef>
              <a:buClr>
                <a:srgbClr val="000000"/>
              </a:buClr>
              <a:buSzPct val="100000"/>
              <a:buFont typeface="Arial" charset="0"/>
              <a:buNone/>
              <a:defRPr/>
            </a:pPr>
            <a:endParaRPr lang="en-US" sz="3200" dirty="0"/>
          </a:p>
          <a:p>
            <a:pPr eaLnBrk="1" hangingPunct="1">
              <a:lnSpc>
                <a:spcPct val="140000"/>
              </a:lnSpc>
              <a:spcBef>
                <a:spcPts val="800"/>
              </a:spcBef>
              <a:buClr>
                <a:srgbClr val="000000"/>
              </a:buClr>
              <a:buSzPct val="100000"/>
              <a:buFont typeface="Arial" charset="0"/>
              <a:buChar char="•"/>
              <a:defRPr/>
            </a:pPr>
            <a:r>
              <a:rPr lang="en-US" sz="2400" dirty="0" err="1"/>
              <a:t>Usando</a:t>
            </a:r>
            <a:r>
              <a:rPr lang="en-US" sz="2400" dirty="0"/>
              <a:t> </a:t>
            </a:r>
            <a:r>
              <a:rPr lang="en-US" sz="2400" dirty="0" err="1"/>
              <a:t>esa</a:t>
            </a:r>
            <a:r>
              <a:rPr lang="en-US" sz="2400" dirty="0"/>
              <a:t> </a:t>
            </a:r>
            <a:r>
              <a:rPr lang="en-US" sz="2400" dirty="0" err="1"/>
              <a:t>muestra</a:t>
            </a:r>
            <a:r>
              <a:rPr lang="en-US" sz="2400" dirty="0"/>
              <a:t> </a:t>
            </a:r>
            <a:r>
              <a:rPr lang="en-US" sz="2400" dirty="0" err="1"/>
              <a:t>aleatoria</a:t>
            </a:r>
            <a:r>
              <a:rPr lang="en-US" sz="2400" dirty="0"/>
              <a:t>, Podemos </a:t>
            </a:r>
            <a:r>
              <a:rPr lang="en-US" sz="2400" dirty="0" err="1"/>
              <a:t>carterizar</a:t>
            </a:r>
            <a:r>
              <a:rPr lang="en-US" sz="2400" dirty="0"/>
              <a:t> la </a:t>
            </a:r>
            <a:r>
              <a:rPr lang="en-US" sz="2400" dirty="0" err="1"/>
              <a:t>distribución</a:t>
            </a:r>
            <a:r>
              <a:rPr lang="en-US" sz="2400" dirty="0"/>
              <a:t> marginal posterior </a:t>
            </a:r>
            <a:r>
              <a:rPr lang="en-US" sz="2400" i="1" dirty="0">
                <a:latin typeface="Times New Roman" charset="0"/>
                <a:cs typeface="Times New Roman" charset="0"/>
              </a:rPr>
              <a:t>p</a:t>
            </a:r>
            <a:r>
              <a:rPr lang="en-US" sz="2400" dirty="0">
                <a:latin typeface="Times New Roman" charset="0"/>
                <a:cs typeface="Times New Roman" charset="0"/>
              </a:rPr>
              <a:t>(</a:t>
            </a:r>
            <a:r>
              <a:rPr lang="en-US" sz="2400" i="1" dirty="0">
                <a:latin typeface="Symbol" charset="0"/>
              </a:rPr>
              <a:t></a:t>
            </a:r>
            <a:r>
              <a:rPr lang="en-US" sz="2400" i="1" baseline="-25000" dirty="0" err="1">
                <a:latin typeface="Times New Roman" charset="0"/>
                <a:cs typeface="Times New Roman" charset="0"/>
              </a:rPr>
              <a:t>i</a:t>
            </a:r>
            <a:r>
              <a:rPr lang="en-US" sz="2400" i="1" baseline="-25000" dirty="0">
                <a:latin typeface="Times New Roman" charset="0"/>
                <a:cs typeface="Times New Roman" charset="0"/>
              </a:rPr>
              <a:t> </a:t>
            </a:r>
            <a:r>
              <a:rPr lang="en-US" sz="2400" b="1" dirty="0">
                <a:latin typeface="Symbol" charset="0"/>
                <a:cs typeface="Times New Roman" charset="0"/>
              </a:rPr>
              <a:t></a:t>
            </a:r>
            <a:r>
              <a:rPr lang="en-US" sz="2400" dirty="0">
                <a:latin typeface="Times New Roman" charset="0"/>
                <a:cs typeface="Times New Roman" charset="0"/>
              </a:rPr>
              <a:t>| </a:t>
            </a:r>
            <a:r>
              <a:rPr lang="en-US" sz="2400" b="1" dirty="0">
                <a:latin typeface="Times New Roman" charset="0"/>
                <a:cs typeface="Times New Roman" charset="0"/>
              </a:rPr>
              <a:t>y</a:t>
            </a:r>
            <a:r>
              <a:rPr lang="en-US" sz="2400" dirty="0">
                <a:latin typeface="Times New Roman" charset="0"/>
                <a:cs typeface="Times New Roman" charset="0"/>
              </a:rPr>
              <a:t>)</a:t>
            </a:r>
            <a:r>
              <a:rPr lang="en-US" sz="2400" dirty="0"/>
              <a:t> </a:t>
            </a:r>
            <a:r>
              <a:rPr lang="en-US" sz="2400" dirty="0" err="1"/>
              <a:t>computando</a:t>
            </a:r>
            <a:r>
              <a:rPr lang="en-US" sz="2400" dirty="0"/>
              <a:t> </a:t>
            </a:r>
            <a:r>
              <a:rPr lang="en-US" sz="2400" dirty="0" err="1"/>
              <a:t>cualquier</a:t>
            </a:r>
            <a:r>
              <a:rPr lang="en-US" sz="2400" dirty="0"/>
              <a:t> </a:t>
            </a:r>
            <a:r>
              <a:rPr lang="en-US" sz="2400" dirty="0" err="1">
                <a:solidFill>
                  <a:srgbClr val="E7BC29"/>
                </a:solidFill>
                <a:effectLst>
                  <a:outerShdw blurRad="38100" dist="38100" dir="2700000" algn="tl">
                    <a:srgbClr val="DDDDDD"/>
                  </a:outerShdw>
                </a:effectLst>
              </a:rPr>
              <a:t>estadístico</a:t>
            </a:r>
            <a:r>
              <a:rPr lang="en-US" sz="2400" dirty="0">
                <a:solidFill>
                  <a:srgbClr val="E7BC29"/>
                </a:solidFill>
                <a:effectLst>
                  <a:outerShdw blurRad="38100" dist="38100" dir="2700000" algn="tl">
                    <a:srgbClr val="DDDDDD"/>
                  </a:outerShdw>
                </a:effectLst>
              </a:rPr>
              <a:t> </a:t>
            </a:r>
            <a:r>
              <a:rPr lang="en-US" sz="2400" dirty="0" err="1">
                <a:solidFill>
                  <a:srgbClr val="E7BC29"/>
                </a:solidFill>
                <a:effectLst>
                  <a:outerShdw blurRad="38100" dist="38100" dir="2700000" algn="tl">
                    <a:srgbClr val="DDDDDD"/>
                  </a:outerShdw>
                </a:effectLst>
              </a:rPr>
              <a:t>muestral</a:t>
            </a:r>
            <a:r>
              <a:rPr lang="en-US" sz="2400" dirty="0">
                <a:solidFill>
                  <a:srgbClr val="E7BC29"/>
                </a:solidFill>
                <a:effectLst>
                  <a:outerShdw blurRad="38100" dist="38100" dir="2700000" algn="tl">
                    <a:srgbClr val="DDDDDD"/>
                  </a:outerShdw>
                </a:effectLst>
              </a:rPr>
              <a:t> </a:t>
            </a:r>
            <a:r>
              <a:rPr lang="en-US" sz="2400" dirty="0"/>
              <a:t>de </a:t>
            </a:r>
            <a:r>
              <a:rPr lang="en-US" sz="2400" dirty="0" err="1"/>
              <a:t>interés</a:t>
            </a:r>
            <a:endParaRPr lang="en-US" sz="2400" dirty="0"/>
          </a:p>
          <a:p>
            <a:pPr lvl="1" eaLnBrk="1" hangingPunct="1">
              <a:spcBef>
                <a:spcPts val="600"/>
              </a:spcBef>
              <a:buClr>
                <a:srgbClr val="000000"/>
              </a:buClr>
              <a:buSzPct val="100000"/>
              <a:buFont typeface="Arial" charset="0"/>
              <a:buChar char="–"/>
              <a:defRPr/>
            </a:pPr>
            <a:r>
              <a:rPr lang="en-US" dirty="0"/>
              <a:t>Media posterior</a:t>
            </a:r>
          </a:p>
          <a:p>
            <a:pPr lvl="1" eaLnBrk="1" hangingPunct="1">
              <a:spcBef>
                <a:spcPts val="600"/>
              </a:spcBef>
              <a:buClr>
                <a:srgbClr val="000000"/>
              </a:buClr>
              <a:buSzPct val="100000"/>
              <a:buFont typeface="Arial" charset="0"/>
              <a:buChar char="–"/>
              <a:defRPr/>
            </a:pPr>
            <a:r>
              <a:rPr lang="en-US" dirty="0" err="1"/>
              <a:t>Varianza</a:t>
            </a:r>
            <a:endParaRPr lang="en-US" dirty="0"/>
          </a:p>
          <a:p>
            <a:pPr lvl="1" eaLnBrk="1" hangingPunct="1">
              <a:spcBef>
                <a:spcPts val="600"/>
              </a:spcBef>
              <a:buClr>
                <a:srgbClr val="000000"/>
              </a:buClr>
              <a:buSzPct val="100000"/>
              <a:buFont typeface="Arial" charset="0"/>
              <a:buChar char="–"/>
              <a:defRPr/>
            </a:pPr>
            <a:r>
              <a:rPr lang="en-US" dirty="0" err="1"/>
              <a:t>Cuantiles</a:t>
            </a:r>
            <a:endParaRPr lang="en-US" dirty="0"/>
          </a:p>
        </p:txBody>
      </p:sp>
      <p:pic>
        <p:nvPicPr>
          <p:cNvPr id="64516" name="Picture 3">
            <a:extLst>
              <a:ext uri="{FF2B5EF4-FFF2-40B4-BE49-F238E27FC236}">
                <a16:creationId xmlns:a16="http://schemas.microsoft.com/office/drawing/2014/main" id="{D9DD6E79-38CE-4A13-9F42-06FBCCE14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51150"/>
            <a:ext cx="26193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a:extLst>
              <a:ext uri="{FF2B5EF4-FFF2-40B4-BE49-F238E27FC236}">
                <a16:creationId xmlns:a16="http://schemas.microsoft.com/office/drawing/2014/main" id="{294557E7-6ED3-4912-9769-1D7CF003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208588"/>
            <a:ext cx="3340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56426881-442F-4182-802E-76C08ADBFAEE}"/>
              </a:ext>
            </a:extLst>
          </p:cNvPr>
          <p:cNvSpPr>
            <a:spLocks noGrp="1" noChangeArrowheads="1"/>
          </p:cNvSpPr>
          <p:nvPr>
            <p:ph type="title" idx="4294967295"/>
          </p:nvPr>
        </p:nvSpPr>
        <p:spPr bwMode="auto">
          <a:xfrm>
            <a:off x="457200" y="523874"/>
            <a:ext cx="822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Inferencia</a:t>
            </a:r>
            <a:r>
              <a:rPr lang="en-GB" altLang="en-US" dirty="0"/>
              <a:t> </a:t>
            </a:r>
            <a:r>
              <a:rPr lang="en-GB" altLang="en-US" dirty="0" err="1"/>
              <a:t>basada</a:t>
            </a:r>
            <a:r>
              <a:rPr lang="en-GB" altLang="en-US" dirty="0"/>
              <a:t> </a:t>
            </a:r>
            <a:r>
              <a:rPr lang="en-GB" altLang="en-US" dirty="0" err="1"/>
              <a:t>en</a:t>
            </a:r>
            <a:r>
              <a:rPr lang="en-GB" altLang="en-US" dirty="0"/>
              <a:t> MCMC</a:t>
            </a:r>
            <a:endParaRPr lang="en-US" altLang="en-US" dirty="0"/>
          </a:p>
        </p:txBody>
      </p:sp>
      <p:sp>
        <p:nvSpPr>
          <p:cNvPr id="70659" name="Text Box 2">
            <a:extLst>
              <a:ext uri="{FF2B5EF4-FFF2-40B4-BE49-F238E27FC236}">
                <a16:creationId xmlns:a16="http://schemas.microsoft.com/office/drawing/2014/main" id="{9BD97B75-A66F-4DEE-94E4-87A4FC3282E9}"/>
              </a:ext>
            </a:extLst>
          </p:cNvPr>
          <p:cNvSpPr txBox="1">
            <a:spLocks noChangeArrowheads="1"/>
          </p:cNvSpPr>
          <p:nvPr/>
        </p:nvSpPr>
        <p:spPr bwMode="auto">
          <a:xfrm>
            <a:off x="879475" y="1754188"/>
            <a:ext cx="78073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a:t>La </a:t>
            </a:r>
            <a:r>
              <a:rPr lang="en-US" altLang="en-US" sz="2200" dirty="0" err="1"/>
              <a:t>distribución</a:t>
            </a:r>
            <a:r>
              <a:rPr lang="en-US" altLang="en-US" sz="2200" dirty="0"/>
              <a:t> de </a:t>
            </a:r>
            <a:r>
              <a:rPr lang="en-US" altLang="en-US" sz="2200" dirty="0" err="1"/>
              <a:t>muestreo</a:t>
            </a:r>
            <a:r>
              <a:rPr lang="en-US" altLang="en-US" sz="2200" dirty="0"/>
              <a:t> </a:t>
            </a:r>
            <a:r>
              <a:rPr lang="en-US" altLang="en-US" sz="2200" dirty="0" err="1"/>
              <a:t>estacionaria</a:t>
            </a:r>
            <a:r>
              <a:rPr lang="en-US" altLang="en-US" sz="2200" dirty="0"/>
              <a:t> es la </a:t>
            </a:r>
            <a:r>
              <a:rPr lang="en-US" altLang="en-US" sz="2200" dirty="0" err="1"/>
              <a:t>distribución</a:t>
            </a:r>
            <a:r>
              <a:rPr lang="en-US" altLang="en-US" sz="2200" dirty="0"/>
              <a:t> </a:t>
            </a:r>
            <a:r>
              <a:rPr lang="en-US" altLang="en-US" sz="2200" dirty="0" err="1"/>
              <a:t>objetivo</a:t>
            </a:r>
            <a:r>
              <a:rPr lang="en-US" altLang="en-US" sz="2200" dirty="0"/>
              <a:t>. Por lo tanto, dada una </a:t>
            </a:r>
            <a:r>
              <a:rPr lang="en-US" altLang="en-US" sz="2200" dirty="0" err="1"/>
              <a:t>cadena</a:t>
            </a:r>
            <a:r>
              <a:rPr lang="en-US" altLang="en-US" sz="2200" dirty="0"/>
              <a:t> que </a:t>
            </a:r>
            <a:r>
              <a:rPr lang="en-US" altLang="en-US" sz="2200" dirty="0" err="1"/>
              <a:t>comienza</a:t>
            </a:r>
            <a:r>
              <a:rPr lang="en-US" altLang="en-US" sz="2200" dirty="0"/>
              <a:t> de un valor </a:t>
            </a:r>
            <a:r>
              <a:rPr lang="en-US" altLang="en-US" sz="2200" dirty="0" err="1"/>
              <a:t>arbitrario</a:t>
            </a:r>
            <a:r>
              <a:rPr lang="en-US" altLang="en-US" sz="2200" dirty="0"/>
              <a:t>:</a:t>
            </a:r>
          </a:p>
        </p:txBody>
      </p:sp>
      <p:sp>
        <p:nvSpPr>
          <p:cNvPr id="70660" name="AutoShape 3">
            <a:extLst>
              <a:ext uri="{FF2B5EF4-FFF2-40B4-BE49-F238E27FC236}">
                <a16:creationId xmlns:a16="http://schemas.microsoft.com/office/drawing/2014/main" id="{0E3E86BD-4691-410C-9E45-89068DE99D4E}"/>
              </a:ext>
            </a:extLst>
          </p:cNvPr>
          <p:cNvSpPr>
            <a:spLocks noChangeArrowheads="1"/>
          </p:cNvSpPr>
          <p:nvPr/>
        </p:nvSpPr>
        <p:spPr bwMode="auto">
          <a:xfrm>
            <a:off x="1371600" y="3200400"/>
            <a:ext cx="5486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1" name="Text Box 4">
            <a:extLst>
              <a:ext uri="{FF2B5EF4-FFF2-40B4-BE49-F238E27FC236}">
                <a16:creationId xmlns:a16="http://schemas.microsoft.com/office/drawing/2014/main" id="{6D517B54-29C4-443C-9B51-A891926F920A}"/>
              </a:ext>
            </a:extLst>
          </p:cNvPr>
          <p:cNvSpPr txBox="1">
            <a:spLocks noChangeArrowheads="1"/>
          </p:cNvSpPr>
          <p:nvPr/>
        </p:nvSpPr>
        <p:spPr bwMode="auto">
          <a:xfrm>
            <a:off x="879475" y="3295650"/>
            <a:ext cx="78073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200" dirty="0" err="1"/>
              <a:t>Cómo</a:t>
            </a:r>
            <a:r>
              <a:rPr lang="en-US" altLang="en-US" sz="2200" dirty="0"/>
              <a:t> </a:t>
            </a:r>
            <a:r>
              <a:rPr lang="en-US" altLang="en-US" sz="2200" dirty="0" err="1"/>
              <a:t>obtenemos</a:t>
            </a:r>
            <a:r>
              <a:rPr lang="en-US" altLang="en-US" sz="2200" dirty="0"/>
              <a:t> </a:t>
            </a:r>
            <a:r>
              <a:rPr lang="en-US" altLang="en-US" sz="2200" dirty="0" err="1"/>
              <a:t>inferencias</a:t>
            </a:r>
            <a:r>
              <a:rPr lang="en-US" altLang="en-US" sz="2200" dirty="0"/>
              <a:t>?</a:t>
            </a:r>
          </a:p>
        </p:txBody>
      </p:sp>
      <p:grpSp>
        <p:nvGrpSpPr>
          <p:cNvPr id="70662" name="Group 5">
            <a:extLst>
              <a:ext uri="{FF2B5EF4-FFF2-40B4-BE49-F238E27FC236}">
                <a16:creationId xmlns:a16="http://schemas.microsoft.com/office/drawing/2014/main" id="{8E841FD6-F138-47C4-A7D0-3E0E22F84984}"/>
              </a:ext>
            </a:extLst>
          </p:cNvPr>
          <p:cNvGrpSpPr>
            <a:grpSpLocks/>
          </p:cNvGrpSpPr>
          <p:nvPr/>
        </p:nvGrpSpPr>
        <p:grpSpPr bwMode="auto">
          <a:xfrm>
            <a:off x="1371600" y="4000500"/>
            <a:ext cx="5484813" cy="112713"/>
            <a:chOff x="864" y="2520"/>
            <a:chExt cx="3455" cy="71"/>
          </a:xfrm>
        </p:grpSpPr>
        <p:sp>
          <p:nvSpPr>
            <p:cNvPr id="70669" name="AutoShape 6">
              <a:extLst>
                <a:ext uri="{FF2B5EF4-FFF2-40B4-BE49-F238E27FC236}">
                  <a16:creationId xmlns:a16="http://schemas.microsoft.com/office/drawing/2014/main" id="{0B4D1629-DE41-4422-9100-75A20E9F6756}"/>
                </a:ext>
              </a:extLst>
            </p:cNvPr>
            <p:cNvSpPr>
              <a:spLocks noChangeArrowheads="1"/>
            </p:cNvSpPr>
            <p:nvPr/>
          </p:nvSpPr>
          <p:spPr bwMode="auto">
            <a:xfrm>
              <a:off x="864" y="2520"/>
              <a:ext cx="3455" cy="71"/>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70" name="AutoShape 7">
              <a:extLst>
                <a:ext uri="{FF2B5EF4-FFF2-40B4-BE49-F238E27FC236}">
                  <a16:creationId xmlns:a16="http://schemas.microsoft.com/office/drawing/2014/main" id="{FFCDC425-E413-477F-AD20-B446A17F5B2E}"/>
                </a:ext>
              </a:extLst>
            </p:cNvPr>
            <p:cNvSpPr>
              <a:spLocks noChangeArrowheads="1"/>
            </p:cNvSpPr>
            <p:nvPr/>
          </p:nvSpPr>
          <p:spPr bwMode="auto">
            <a:xfrm>
              <a:off x="864" y="2520"/>
              <a:ext cx="1007" cy="71"/>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grpSp>
      <p:sp>
        <p:nvSpPr>
          <p:cNvPr id="70663" name="AutoShape 8">
            <a:extLst>
              <a:ext uri="{FF2B5EF4-FFF2-40B4-BE49-F238E27FC236}">
                <a16:creationId xmlns:a16="http://schemas.microsoft.com/office/drawing/2014/main" id="{7EDACC4F-E923-40FB-84FF-F97859C111E4}"/>
              </a:ext>
            </a:extLst>
          </p:cNvPr>
          <p:cNvSpPr>
            <a:spLocks/>
          </p:cNvSpPr>
          <p:nvPr/>
        </p:nvSpPr>
        <p:spPr bwMode="auto">
          <a:xfrm rot="5400000">
            <a:off x="2060575" y="3517900"/>
            <a:ext cx="152400" cy="1600200"/>
          </a:xfrm>
          <a:prstGeom prst="rightBrace">
            <a:avLst>
              <a:gd name="adj1" fmla="val 174611"/>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4" name="AutoShape 9">
            <a:extLst>
              <a:ext uri="{FF2B5EF4-FFF2-40B4-BE49-F238E27FC236}">
                <a16:creationId xmlns:a16="http://schemas.microsoft.com/office/drawing/2014/main" id="{178F0FD8-7C7D-40A0-B641-A9904235786F}"/>
              </a:ext>
            </a:extLst>
          </p:cNvPr>
          <p:cNvSpPr>
            <a:spLocks/>
          </p:cNvSpPr>
          <p:nvPr/>
        </p:nvSpPr>
        <p:spPr bwMode="auto">
          <a:xfrm rot="5400000">
            <a:off x="4832351" y="2365375"/>
            <a:ext cx="152400" cy="3902075"/>
          </a:xfrm>
          <a:prstGeom prst="rightBrace">
            <a:avLst>
              <a:gd name="adj1" fmla="val 425788"/>
              <a:gd name="adj2" fmla="val 4994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0665" name="Text Box 10">
            <a:extLst>
              <a:ext uri="{FF2B5EF4-FFF2-40B4-BE49-F238E27FC236}">
                <a16:creationId xmlns:a16="http://schemas.microsoft.com/office/drawing/2014/main" id="{68E40F17-4982-46A3-859B-9381A62E513C}"/>
              </a:ext>
            </a:extLst>
          </p:cNvPr>
          <p:cNvSpPr txBox="1">
            <a:spLocks noChangeArrowheads="1"/>
          </p:cNvSpPr>
          <p:nvPr/>
        </p:nvSpPr>
        <p:spPr bwMode="auto">
          <a:xfrm>
            <a:off x="666458" y="4429125"/>
            <a:ext cx="2836331" cy="15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no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Burn-in:</a:t>
            </a:r>
          </a:p>
          <a:p>
            <a:pPr algn="ctr" eaLnBrk="1" hangingPunct="1">
              <a:spcBef>
                <a:spcPct val="0"/>
              </a:spcBef>
            </a:pPr>
            <a:r>
              <a:rPr lang="en-US" altLang="en-US" sz="1800" dirty="0" err="1"/>
              <a:t>Debemos</a:t>
            </a:r>
            <a:r>
              <a:rPr lang="en-US" altLang="en-US" sz="1800" dirty="0"/>
              <a:t> </a:t>
            </a:r>
            <a:r>
              <a:rPr lang="en-US" altLang="en-US" sz="1800" dirty="0" err="1"/>
              <a:t>descartar</a:t>
            </a:r>
            <a:r>
              <a:rPr lang="en-US" altLang="en-US" sz="1800" dirty="0"/>
              <a:t> </a:t>
            </a:r>
            <a:r>
              <a:rPr lang="en-US" altLang="en-US" sz="1800" dirty="0" err="1"/>
              <a:t>muestras</a:t>
            </a:r>
            <a:r>
              <a:rPr lang="en-US" altLang="en-US" sz="1800" dirty="0"/>
              <a:t> (</a:t>
            </a:r>
            <a:r>
              <a:rPr lang="en-US" altLang="en-US" sz="1800" dirty="0" err="1"/>
              <a:t>cuantas</a:t>
            </a:r>
            <a:r>
              <a:rPr lang="en-US" altLang="en-US" sz="1800" dirty="0"/>
              <a:t>?) para </a:t>
            </a:r>
            <a:r>
              <a:rPr lang="en-US" altLang="en-US" sz="1800" dirty="0" err="1"/>
              <a:t>independizarnos</a:t>
            </a:r>
            <a:r>
              <a:rPr lang="en-US" altLang="en-US" sz="1800" dirty="0"/>
              <a:t> de los </a:t>
            </a:r>
            <a:r>
              <a:rPr lang="en-US" altLang="en-US" sz="1800" dirty="0" err="1"/>
              <a:t>valores</a:t>
            </a:r>
            <a:r>
              <a:rPr lang="en-US" altLang="en-US" sz="1800" dirty="0"/>
              <a:t> </a:t>
            </a:r>
            <a:r>
              <a:rPr lang="en-US" altLang="en-US" sz="1800" dirty="0" err="1"/>
              <a:t>inciales</a:t>
            </a:r>
            <a:endParaRPr lang="en-US" altLang="en-US" sz="1800" dirty="0"/>
          </a:p>
        </p:txBody>
      </p:sp>
      <p:sp>
        <p:nvSpPr>
          <p:cNvPr id="70666" name="Text Box 11">
            <a:extLst>
              <a:ext uri="{FF2B5EF4-FFF2-40B4-BE49-F238E27FC236}">
                <a16:creationId xmlns:a16="http://schemas.microsoft.com/office/drawing/2014/main" id="{B920280D-1301-499D-9041-D171E8B4DE71}"/>
              </a:ext>
            </a:extLst>
          </p:cNvPr>
          <p:cNvSpPr txBox="1">
            <a:spLocks noChangeArrowheads="1"/>
          </p:cNvSpPr>
          <p:nvPr/>
        </p:nvSpPr>
        <p:spPr bwMode="auto">
          <a:xfrm>
            <a:off x="3502789" y="4432299"/>
            <a:ext cx="29718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altLang="en-US" sz="1800" dirty="0">
                <a:solidFill>
                  <a:srgbClr val="FF0000"/>
                </a:solidFill>
              </a:rPr>
              <a:t>MCMC sample:</a:t>
            </a:r>
          </a:p>
          <a:p>
            <a:pPr algn="ctr" eaLnBrk="1" hangingPunct="1">
              <a:spcBef>
                <a:spcPct val="0"/>
              </a:spcBef>
            </a:pPr>
            <a:r>
              <a:rPr lang="en-US" altLang="en-US" sz="1800" dirty="0" err="1"/>
              <a:t>Debemos</a:t>
            </a:r>
            <a:r>
              <a:rPr lang="en-US" altLang="en-US" sz="1800" dirty="0"/>
              <a:t> decider </a:t>
            </a:r>
            <a:r>
              <a:rPr lang="en-US" altLang="en-US" sz="1800" dirty="0" err="1"/>
              <a:t>cuántas</a:t>
            </a:r>
            <a:r>
              <a:rPr lang="en-US" altLang="en-US" sz="1800" dirty="0"/>
              <a:t> </a:t>
            </a:r>
            <a:r>
              <a:rPr lang="en-US" altLang="en-US" sz="1800" dirty="0" err="1"/>
              <a:t>muestras</a:t>
            </a:r>
            <a:r>
              <a:rPr lang="en-US" altLang="en-US" sz="1800" dirty="0"/>
              <a:t> conserver para que los </a:t>
            </a:r>
            <a:r>
              <a:rPr lang="en-US" altLang="en-US" sz="1800" dirty="0" err="1"/>
              <a:t>estadísticos</a:t>
            </a:r>
            <a:r>
              <a:rPr lang="en-US" altLang="en-US" sz="1800" dirty="0"/>
              <a:t> </a:t>
            </a:r>
            <a:r>
              <a:rPr lang="en-US" altLang="en-US" sz="1800" dirty="0" err="1"/>
              <a:t>calculados</a:t>
            </a:r>
            <a:r>
              <a:rPr lang="en-US" altLang="en-US" sz="1800" dirty="0"/>
              <a:t> de </a:t>
            </a:r>
            <a:r>
              <a:rPr lang="en-US" altLang="en-US" sz="1800" dirty="0" err="1"/>
              <a:t>ella</a:t>
            </a:r>
            <a:r>
              <a:rPr lang="en-US" altLang="en-US" sz="1800" dirty="0"/>
              <a:t> </a:t>
            </a:r>
            <a:r>
              <a:rPr lang="en-US" altLang="en-US" sz="1800" dirty="0" err="1"/>
              <a:t>sean</a:t>
            </a:r>
            <a:r>
              <a:rPr lang="en-US" altLang="en-US" sz="1800" dirty="0"/>
              <a:t> Buenos </a:t>
            </a:r>
            <a:r>
              <a:rPr lang="en-US" altLang="en-US" sz="1800" dirty="0" err="1"/>
              <a:t>estimadores</a:t>
            </a:r>
            <a:r>
              <a:rPr lang="en-US" altLang="en-US" sz="1800" dirty="0"/>
              <a:t> de los </a:t>
            </a:r>
            <a:r>
              <a:rPr lang="en-US" altLang="en-US" sz="1800" dirty="0" err="1"/>
              <a:t>parámetros</a:t>
            </a:r>
            <a:r>
              <a:rPr lang="en-US" altLang="en-US" sz="1800" dirty="0"/>
              <a:t> de la posterior.</a:t>
            </a:r>
          </a:p>
        </p:txBody>
      </p:sp>
      <p:sp>
        <p:nvSpPr>
          <p:cNvPr id="70667" name="Text Box 12">
            <a:extLst>
              <a:ext uri="{FF2B5EF4-FFF2-40B4-BE49-F238E27FC236}">
                <a16:creationId xmlns:a16="http://schemas.microsoft.com/office/drawing/2014/main" id="{F2217A34-2686-4C41-B8EF-76BD2742D0AD}"/>
              </a:ext>
            </a:extLst>
          </p:cNvPr>
          <p:cNvSpPr txBox="1">
            <a:spLocks noChangeArrowheads="1"/>
          </p:cNvSpPr>
          <p:nvPr/>
        </p:nvSpPr>
        <p:spPr bwMode="auto">
          <a:xfrm>
            <a:off x="1143000" y="2835275"/>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(N)</a:t>
            </a:r>
          </a:p>
        </p:txBody>
      </p:sp>
      <p:sp>
        <p:nvSpPr>
          <p:cNvPr id="70668" name="Text Box 13">
            <a:extLst>
              <a:ext uri="{FF2B5EF4-FFF2-40B4-BE49-F238E27FC236}">
                <a16:creationId xmlns:a16="http://schemas.microsoft.com/office/drawing/2014/main" id="{93497873-B917-40CE-9F3B-7B0F99A8A665}"/>
              </a:ext>
            </a:extLst>
          </p:cNvPr>
          <p:cNvSpPr txBox="1">
            <a:spLocks noChangeArrowheads="1"/>
          </p:cNvSpPr>
          <p:nvPr/>
        </p:nvSpPr>
        <p:spPr bwMode="auto">
          <a:xfrm>
            <a:off x="1143000" y="3627438"/>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t>(1)	        (R) 					(N)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50337800-669A-4A12-A942-D44BEB5980A9}"/>
              </a:ext>
            </a:extLst>
          </p:cNvPr>
          <p:cNvSpPr>
            <a:spLocks noGrp="1" noChangeArrowheads="1"/>
          </p:cNvSpPr>
          <p:nvPr>
            <p:ph type="title" idx="4294967295"/>
          </p:nvPr>
        </p:nvSpPr>
        <p:spPr bwMode="auto">
          <a:xfrm>
            <a:off x="457200" y="274638"/>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Distintos</a:t>
            </a:r>
            <a:r>
              <a:rPr lang="en-GB" altLang="en-US" dirty="0"/>
              <a:t> </a:t>
            </a:r>
            <a:r>
              <a:rPr lang="en-GB" altLang="en-US" dirty="0" err="1"/>
              <a:t>esquemas</a:t>
            </a:r>
            <a:r>
              <a:rPr lang="en-GB" altLang="en-US" dirty="0"/>
              <a:t> de </a:t>
            </a:r>
            <a:r>
              <a:rPr lang="en-GB" altLang="en-US" dirty="0" err="1"/>
              <a:t>muestreo</a:t>
            </a:r>
            <a:endParaRPr lang="en-US" altLang="en-US" dirty="0"/>
          </a:p>
        </p:txBody>
      </p:sp>
      <p:sp>
        <p:nvSpPr>
          <p:cNvPr id="72707" name="AutoShape 2">
            <a:extLst>
              <a:ext uri="{FF2B5EF4-FFF2-40B4-BE49-F238E27FC236}">
                <a16:creationId xmlns:a16="http://schemas.microsoft.com/office/drawing/2014/main" id="{0300FF74-AA2A-44A6-813C-CB8DB8C0192E}"/>
              </a:ext>
            </a:extLst>
          </p:cNvPr>
          <p:cNvSpPr>
            <a:spLocks noChangeArrowheads="1"/>
          </p:cNvSpPr>
          <p:nvPr/>
        </p:nvSpPr>
        <p:spPr bwMode="auto">
          <a:xfrm>
            <a:off x="542925" y="2236788"/>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8" name="AutoShape 3">
            <a:extLst>
              <a:ext uri="{FF2B5EF4-FFF2-40B4-BE49-F238E27FC236}">
                <a16:creationId xmlns:a16="http://schemas.microsoft.com/office/drawing/2014/main" id="{BCC3D6A8-3A79-4A26-910F-A6FF80849BF9}"/>
              </a:ext>
            </a:extLst>
          </p:cNvPr>
          <p:cNvSpPr>
            <a:spLocks noChangeArrowheads="1"/>
          </p:cNvSpPr>
          <p:nvPr/>
        </p:nvSpPr>
        <p:spPr bwMode="auto">
          <a:xfrm>
            <a:off x="542925" y="223678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09" name="AutoShape 4">
            <a:extLst>
              <a:ext uri="{FF2B5EF4-FFF2-40B4-BE49-F238E27FC236}">
                <a16:creationId xmlns:a16="http://schemas.microsoft.com/office/drawing/2014/main" id="{CBC7747E-20B8-43C1-A50A-70CF58B2D35B}"/>
              </a:ext>
            </a:extLst>
          </p:cNvPr>
          <p:cNvSpPr>
            <a:spLocks noChangeArrowheads="1"/>
          </p:cNvSpPr>
          <p:nvPr/>
        </p:nvSpPr>
        <p:spPr bwMode="auto">
          <a:xfrm>
            <a:off x="2055813" y="26289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0" name="AutoShape 5">
            <a:extLst>
              <a:ext uri="{FF2B5EF4-FFF2-40B4-BE49-F238E27FC236}">
                <a16:creationId xmlns:a16="http://schemas.microsoft.com/office/drawing/2014/main" id="{063AA3EF-2707-4A49-9359-722876B1CB6B}"/>
              </a:ext>
            </a:extLst>
          </p:cNvPr>
          <p:cNvSpPr>
            <a:spLocks noChangeArrowheads="1"/>
          </p:cNvSpPr>
          <p:nvPr/>
        </p:nvSpPr>
        <p:spPr bwMode="auto">
          <a:xfrm>
            <a:off x="2055813" y="26289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1" name="AutoShape 6">
            <a:extLst>
              <a:ext uri="{FF2B5EF4-FFF2-40B4-BE49-F238E27FC236}">
                <a16:creationId xmlns:a16="http://schemas.microsoft.com/office/drawing/2014/main" id="{7C1EB908-D4A6-43EA-A82E-B3F65B7349C3}"/>
              </a:ext>
            </a:extLst>
          </p:cNvPr>
          <p:cNvSpPr>
            <a:spLocks noChangeArrowheads="1"/>
          </p:cNvSpPr>
          <p:nvPr/>
        </p:nvSpPr>
        <p:spPr bwMode="auto">
          <a:xfrm>
            <a:off x="2055813" y="28813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2" name="AutoShape 7">
            <a:extLst>
              <a:ext uri="{FF2B5EF4-FFF2-40B4-BE49-F238E27FC236}">
                <a16:creationId xmlns:a16="http://schemas.microsoft.com/office/drawing/2014/main" id="{6BF0D48D-27AB-40F5-ABE3-5074E293BE83}"/>
              </a:ext>
            </a:extLst>
          </p:cNvPr>
          <p:cNvSpPr>
            <a:spLocks noChangeArrowheads="1"/>
          </p:cNvSpPr>
          <p:nvPr/>
        </p:nvSpPr>
        <p:spPr bwMode="auto">
          <a:xfrm>
            <a:off x="2055813" y="28813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3" name="AutoShape 8">
            <a:extLst>
              <a:ext uri="{FF2B5EF4-FFF2-40B4-BE49-F238E27FC236}">
                <a16:creationId xmlns:a16="http://schemas.microsoft.com/office/drawing/2014/main" id="{53983325-FC2D-4278-B5A0-420CF3598F99}"/>
              </a:ext>
            </a:extLst>
          </p:cNvPr>
          <p:cNvSpPr>
            <a:spLocks noChangeArrowheads="1"/>
          </p:cNvSpPr>
          <p:nvPr/>
        </p:nvSpPr>
        <p:spPr bwMode="auto">
          <a:xfrm>
            <a:off x="2055813" y="31321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4" name="AutoShape 9">
            <a:extLst>
              <a:ext uri="{FF2B5EF4-FFF2-40B4-BE49-F238E27FC236}">
                <a16:creationId xmlns:a16="http://schemas.microsoft.com/office/drawing/2014/main" id="{6F7BB4E5-EEBB-401A-B9CB-2234A079B6D9}"/>
              </a:ext>
            </a:extLst>
          </p:cNvPr>
          <p:cNvSpPr>
            <a:spLocks noChangeArrowheads="1"/>
          </p:cNvSpPr>
          <p:nvPr/>
        </p:nvSpPr>
        <p:spPr bwMode="auto">
          <a:xfrm>
            <a:off x="2055813" y="31321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5" name="AutoShape 10">
            <a:extLst>
              <a:ext uri="{FF2B5EF4-FFF2-40B4-BE49-F238E27FC236}">
                <a16:creationId xmlns:a16="http://schemas.microsoft.com/office/drawing/2014/main" id="{A2970D51-B98B-4912-A1AC-41C27D592299}"/>
              </a:ext>
            </a:extLst>
          </p:cNvPr>
          <p:cNvSpPr>
            <a:spLocks noChangeArrowheads="1"/>
          </p:cNvSpPr>
          <p:nvPr/>
        </p:nvSpPr>
        <p:spPr bwMode="auto">
          <a:xfrm>
            <a:off x="2055813" y="34210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6" name="AutoShape 11">
            <a:extLst>
              <a:ext uri="{FF2B5EF4-FFF2-40B4-BE49-F238E27FC236}">
                <a16:creationId xmlns:a16="http://schemas.microsoft.com/office/drawing/2014/main" id="{39075346-43D9-4E1F-B83E-420C2A536C85}"/>
              </a:ext>
            </a:extLst>
          </p:cNvPr>
          <p:cNvSpPr>
            <a:spLocks noChangeArrowheads="1"/>
          </p:cNvSpPr>
          <p:nvPr/>
        </p:nvSpPr>
        <p:spPr bwMode="auto">
          <a:xfrm>
            <a:off x="2055813" y="34210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7" name="AutoShape 12">
            <a:extLst>
              <a:ext uri="{FF2B5EF4-FFF2-40B4-BE49-F238E27FC236}">
                <a16:creationId xmlns:a16="http://schemas.microsoft.com/office/drawing/2014/main" id="{02C4957C-40E5-467F-B07E-62EDDF20EDCA}"/>
              </a:ext>
            </a:extLst>
          </p:cNvPr>
          <p:cNvSpPr>
            <a:spLocks noChangeArrowheads="1"/>
          </p:cNvSpPr>
          <p:nvPr/>
        </p:nvSpPr>
        <p:spPr bwMode="auto">
          <a:xfrm>
            <a:off x="542925" y="42227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8" name="AutoShape 13">
            <a:extLst>
              <a:ext uri="{FF2B5EF4-FFF2-40B4-BE49-F238E27FC236}">
                <a16:creationId xmlns:a16="http://schemas.microsoft.com/office/drawing/2014/main" id="{15FDA4C7-360D-49DD-A7F9-0A7824770776}"/>
              </a:ext>
            </a:extLst>
          </p:cNvPr>
          <p:cNvSpPr>
            <a:spLocks noChangeArrowheads="1"/>
          </p:cNvSpPr>
          <p:nvPr/>
        </p:nvSpPr>
        <p:spPr bwMode="auto">
          <a:xfrm>
            <a:off x="542925" y="42227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19" name="AutoShape 14">
            <a:extLst>
              <a:ext uri="{FF2B5EF4-FFF2-40B4-BE49-F238E27FC236}">
                <a16:creationId xmlns:a16="http://schemas.microsoft.com/office/drawing/2014/main" id="{32FE7D17-D7B2-4D65-A02D-902D5B29E720}"/>
              </a:ext>
            </a:extLst>
          </p:cNvPr>
          <p:cNvSpPr>
            <a:spLocks noChangeArrowheads="1"/>
          </p:cNvSpPr>
          <p:nvPr/>
        </p:nvSpPr>
        <p:spPr bwMode="auto">
          <a:xfrm>
            <a:off x="2163763" y="44751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0" name="AutoShape 15">
            <a:extLst>
              <a:ext uri="{FF2B5EF4-FFF2-40B4-BE49-F238E27FC236}">
                <a16:creationId xmlns:a16="http://schemas.microsoft.com/office/drawing/2014/main" id="{DF948874-58C5-4986-9B91-0C3FE7A80669}"/>
              </a:ext>
            </a:extLst>
          </p:cNvPr>
          <p:cNvSpPr>
            <a:spLocks noChangeArrowheads="1"/>
          </p:cNvSpPr>
          <p:nvPr/>
        </p:nvSpPr>
        <p:spPr bwMode="auto">
          <a:xfrm>
            <a:off x="2163763" y="4475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1" name="AutoShape 16">
            <a:extLst>
              <a:ext uri="{FF2B5EF4-FFF2-40B4-BE49-F238E27FC236}">
                <a16:creationId xmlns:a16="http://schemas.microsoft.com/office/drawing/2014/main" id="{2D191AE7-1C2F-4C5F-AB4A-ED732FDDF30A}"/>
              </a:ext>
            </a:extLst>
          </p:cNvPr>
          <p:cNvSpPr>
            <a:spLocks noChangeArrowheads="1"/>
          </p:cNvSpPr>
          <p:nvPr/>
        </p:nvSpPr>
        <p:spPr bwMode="auto">
          <a:xfrm>
            <a:off x="3783013" y="47275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2" name="AutoShape 17">
            <a:extLst>
              <a:ext uri="{FF2B5EF4-FFF2-40B4-BE49-F238E27FC236}">
                <a16:creationId xmlns:a16="http://schemas.microsoft.com/office/drawing/2014/main" id="{89C5626F-1C2B-42D3-A3AB-451DC25FD1B7}"/>
              </a:ext>
            </a:extLst>
          </p:cNvPr>
          <p:cNvSpPr>
            <a:spLocks noChangeArrowheads="1"/>
          </p:cNvSpPr>
          <p:nvPr/>
        </p:nvSpPr>
        <p:spPr bwMode="auto">
          <a:xfrm>
            <a:off x="3783013" y="47275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3" name="AutoShape 18">
            <a:extLst>
              <a:ext uri="{FF2B5EF4-FFF2-40B4-BE49-F238E27FC236}">
                <a16:creationId xmlns:a16="http://schemas.microsoft.com/office/drawing/2014/main" id="{2BC82AAC-EA4B-47C0-A383-8ECCC499BF98}"/>
              </a:ext>
            </a:extLst>
          </p:cNvPr>
          <p:cNvSpPr>
            <a:spLocks noChangeArrowheads="1"/>
          </p:cNvSpPr>
          <p:nvPr/>
        </p:nvSpPr>
        <p:spPr bwMode="auto">
          <a:xfrm>
            <a:off x="5403850" y="501491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4" name="AutoShape 19">
            <a:extLst>
              <a:ext uri="{FF2B5EF4-FFF2-40B4-BE49-F238E27FC236}">
                <a16:creationId xmlns:a16="http://schemas.microsoft.com/office/drawing/2014/main" id="{732ECC68-88CE-4EFE-9CF6-FCB1A0BE34DD}"/>
              </a:ext>
            </a:extLst>
          </p:cNvPr>
          <p:cNvSpPr>
            <a:spLocks noChangeArrowheads="1"/>
          </p:cNvSpPr>
          <p:nvPr/>
        </p:nvSpPr>
        <p:spPr bwMode="auto">
          <a:xfrm>
            <a:off x="5403850" y="5014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5" name="AutoShape 20">
            <a:extLst>
              <a:ext uri="{FF2B5EF4-FFF2-40B4-BE49-F238E27FC236}">
                <a16:creationId xmlns:a16="http://schemas.microsoft.com/office/drawing/2014/main" id="{39DCDCD7-2BF8-437E-B98B-3486B081F906}"/>
              </a:ext>
            </a:extLst>
          </p:cNvPr>
          <p:cNvSpPr>
            <a:spLocks noChangeArrowheads="1"/>
          </p:cNvSpPr>
          <p:nvPr/>
        </p:nvSpPr>
        <p:spPr bwMode="auto">
          <a:xfrm>
            <a:off x="5794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6" name="AutoShape 21">
            <a:extLst>
              <a:ext uri="{FF2B5EF4-FFF2-40B4-BE49-F238E27FC236}">
                <a16:creationId xmlns:a16="http://schemas.microsoft.com/office/drawing/2014/main" id="{5FF1CB9A-61BB-42C9-8BCA-84F933A5A5C8}"/>
              </a:ext>
            </a:extLst>
          </p:cNvPr>
          <p:cNvSpPr>
            <a:spLocks noChangeArrowheads="1"/>
          </p:cNvSpPr>
          <p:nvPr/>
        </p:nvSpPr>
        <p:spPr bwMode="auto">
          <a:xfrm>
            <a:off x="18653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7" name="AutoShape 22">
            <a:extLst>
              <a:ext uri="{FF2B5EF4-FFF2-40B4-BE49-F238E27FC236}">
                <a16:creationId xmlns:a16="http://schemas.microsoft.com/office/drawing/2014/main" id="{78CFBD3F-9C83-41AF-AC03-780E7EEE5ADB}"/>
              </a:ext>
            </a:extLst>
          </p:cNvPr>
          <p:cNvSpPr>
            <a:spLocks noChangeArrowheads="1"/>
          </p:cNvSpPr>
          <p:nvPr/>
        </p:nvSpPr>
        <p:spPr bwMode="auto">
          <a:xfrm>
            <a:off x="3094038"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8" name="AutoShape 23">
            <a:extLst>
              <a:ext uri="{FF2B5EF4-FFF2-40B4-BE49-F238E27FC236}">
                <a16:creationId xmlns:a16="http://schemas.microsoft.com/office/drawing/2014/main" id="{46090E17-6D7C-49EA-8E8F-8E8621B99A0A}"/>
              </a:ext>
            </a:extLst>
          </p:cNvPr>
          <p:cNvSpPr>
            <a:spLocks noChangeArrowheads="1"/>
          </p:cNvSpPr>
          <p:nvPr/>
        </p:nvSpPr>
        <p:spPr bwMode="auto">
          <a:xfrm>
            <a:off x="4379913" y="56181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29" name="AutoShape 24">
            <a:extLst>
              <a:ext uri="{FF2B5EF4-FFF2-40B4-BE49-F238E27FC236}">
                <a16:creationId xmlns:a16="http://schemas.microsoft.com/office/drawing/2014/main" id="{21B3F685-2B44-4620-ACD8-7B23D3E8B0A1}"/>
              </a:ext>
            </a:extLst>
          </p:cNvPr>
          <p:cNvSpPr>
            <a:spLocks noChangeArrowheads="1"/>
          </p:cNvSpPr>
          <p:nvPr/>
        </p:nvSpPr>
        <p:spPr bwMode="auto">
          <a:xfrm>
            <a:off x="577850" y="5875338"/>
            <a:ext cx="6629400"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0" name="Text Box 25">
            <a:extLst>
              <a:ext uri="{FF2B5EF4-FFF2-40B4-BE49-F238E27FC236}">
                <a16:creationId xmlns:a16="http://schemas.microsoft.com/office/drawing/2014/main" id="{2D864D04-AC59-4270-B782-487A0EC5E646}"/>
              </a:ext>
            </a:extLst>
          </p:cNvPr>
          <p:cNvSpPr txBox="1">
            <a:spLocks noChangeArrowheads="1"/>
          </p:cNvSpPr>
          <p:nvPr/>
        </p:nvSpPr>
        <p:spPr bwMode="auto">
          <a:xfrm>
            <a:off x="808038" y="1700213"/>
            <a:ext cx="676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a:t>
            </a:r>
          </a:p>
        </p:txBody>
      </p:sp>
      <p:sp>
        <p:nvSpPr>
          <p:cNvPr id="72731" name="Text Box 26">
            <a:extLst>
              <a:ext uri="{FF2B5EF4-FFF2-40B4-BE49-F238E27FC236}">
                <a16:creationId xmlns:a16="http://schemas.microsoft.com/office/drawing/2014/main" id="{98564AE1-A133-4499-B43D-41907B37CF39}"/>
              </a:ext>
            </a:extLst>
          </p:cNvPr>
          <p:cNvSpPr txBox="1">
            <a:spLocks noChangeArrowheads="1"/>
          </p:cNvSpPr>
          <p:nvPr/>
        </p:nvSpPr>
        <p:spPr bwMode="auto">
          <a:xfrm>
            <a:off x="663575" y="2852738"/>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 </a:t>
            </a:r>
            <a:r>
              <a:rPr lang="en-US" altLang="en-US" sz="1800" dirty="0" err="1"/>
              <a:t>esto</a:t>
            </a:r>
            <a:r>
              <a:rPr lang="en-US" altLang="en-US" sz="1800" dirty="0"/>
              <a:t>?</a:t>
            </a:r>
          </a:p>
        </p:txBody>
      </p:sp>
      <p:sp>
        <p:nvSpPr>
          <p:cNvPr id="72732" name="AutoShape 27">
            <a:extLst>
              <a:ext uri="{FF2B5EF4-FFF2-40B4-BE49-F238E27FC236}">
                <a16:creationId xmlns:a16="http://schemas.microsoft.com/office/drawing/2014/main" id="{9F51DBD5-A002-4BDD-832E-C9110E51A09D}"/>
              </a:ext>
            </a:extLst>
          </p:cNvPr>
          <p:cNvSpPr>
            <a:spLocks/>
          </p:cNvSpPr>
          <p:nvPr/>
        </p:nvSpPr>
        <p:spPr bwMode="auto">
          <a:xfrm>
            <a:off x="1828800" y="2478088"/>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2733" name="Text Box 28">
            <a:extLst>
              <a:ext uri="{FF2B5EF4-FFF2-40B4-BE49-F238E27FC236}">
                <a16:creationId xmlns:a16="http://schemas.microsoft.com/office/drawing/2014/main" id="{711EBE12-FDD2-41D2-8B48-504690BA0446}"/>
              </a:ext>
            </a:extLst>
          </p:cNvPr>
          <p:cNvSpPr txBox="1">
            <a:spLocks noChangeArrowheads="1"/>
          </p:cNvSpPr>
          <p:nvPr/>
        </p:nvSpPr>
        <p:spPr bwMode="auto">
          <a:xfrm>
            <a:off x="1143000" y="3814763"/>
            <a:ext cx="3813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Mismo</a:t>
            </a:r>
            <a:r>
              <a:rPr lang="en-US" altLang="en-US" sz="1800" dirty="0"/>
              <a:t> numero de </a:t>
            </a:r>
            <a:r>
              <a:rPr lang="en-US" altLang="en-US" sz="1800" dirty="0" err="1"/>
              <a:t>iteraciones</a:t>
            </a:r>
            <a:r>
              <a:rPr lang="en-US" altLang="en-US" sz="1800" dirty="0"/>
              <a:t> </a:t>
            </a:r>
            <a:r>
              <a:rPr lang="en-US" altLang="en-US" sz="1800" i="1" dirty="0" err="1"/>
              <a:t>útiles</a:t>
            </a:r>
            <a:r>
              <a:rPr lang="en-US" altLang="en-US" sz="1800" dirty="0"/>
              <a:t>:</a:t>
            </a:r>
          </a:p>
        </p:txBody>
      </p:sp>
      <p:sp>
        <p:nvSpPr>
          <p:cNvPr id="72734" name="Text Box 29">
            <a:extLst>
              <a:ext uri="{FF2B5EF4-FFF2-40B4-BE49-F238E27FC236}">
                <a16:creationId xmlns:a16="http://schemas.microsoft.com/office/drawing/2014/main" id="{720A9A54-C423-42CC-9F08-2B760DDA75FC}"/>
              </a:ext>
            </a:extLst>
          </p:cNvPr>
          <p:cNvSpPr txBox="1">
            <a:spLocks noChangeArrowheads="1"/>
          </p:cNvSpPr>
          <p:nvPr/>
        </p:nvSpPr>
        <p:spPr bwMode="auto">
          <a:xfrm>
            <a:off x="603250" y="5218113"/>
            <a:ext cx="3878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Mucho</a:t>
            </a:r>
            <a:r>
              <a:rPr lang="en-US" altLang="en-US" sz="1800" dirty="0"/>
              <a:t> mas </a:t>
            </a:r>
            <a:r>
              <a:rPr lang="en-US" altLang="en-US" sz="1800" i="1" dirty="0" err="1"/>
              <a:t>desperdicio</a:t>
            </a:r>
            <a:r>
              <a:rPr lang="en-US" altLang="en-US" sz="1800" dirty="0"/>
              <a:t> </a:t>
            </a:r>
            <a:r>
              <a:rPr lang="en-US" altLang="en-US" sz="1800" dirty="0" err="1"/>
              <a:t>en</a:t>
            </a:r>
            <a:r>
              <a:rPr lang="en-US" altLang="en-US" sz="1800" dirty="0"/>
              <a:t> el burn-in </a:t>
            </a:r>
            <a:r>
              <a:rPr lang="en-US" altLang="en-US" sz="1800" dirty="0" err="1"/>
              <a:t>acumulado</a:t>
            </a:r>
            <a:endParaRPr lang="en-US" altLang="en-US" sz="1800" dirty="0"/>
          </a:p>
        </p:txBody>
      </p:sp>
      <p:sp>
        <p:nvSpPr>
          <p:cNvPr id="72735" name="Text Box 30">
            <a:extLst>
              <a:ext uri="{FF2B5EF4-FFF2-40B4-BE49-F238E27FC236}">
                <a16:creationId xmlns:a16="http://schemas.microsoft.com/office/drawing/2014/main" id="{8C527030-FF73-4CD3-87ED-DA718515DF96}"/>
              </a:ext>
            </a:extLst>
          </p:cNvPr>
          <p:cNvSpPr txBox="1">
            <a:spLocks noChangeArrowheads="1"/>
          </p:cNvSpPr>
          <p:nvPr/>
        </p:nvSpPr>
        <p:spPr bwMode="auto">
          <a:xfrm>
            <a:off x="663575" y="6184900"/>
            <a:ext cx="77946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A </a:t>
            </a:r>
            <a:r>
              <a:rPr lang="en-US" altLang="en-US" sz="2000" dirty="0" err="1"/>
              <a:t>primera</a:t>
            </a:r>
            <a:r>
              <a:rPr lang="en-US" altLang="en-US" sz="2000" dirty="0"/>
              <a:t> vista </a:t>
            </a:r>
            <a:r>
              <a:rPr lang="en-US" altLang="en-US" sz="2000" dirty="0" err="1"/>
              <a:t>parece</a:t>
            </a:r>
            <a:r>
              <a:rPr lang="en-US" altLang="en-US" sz="2000" dirty="0"/>
              <a:t> que una </a:t>
            </a:r>
            <a:r>
              <a:rPr lang="en-US" altLang="en-US" sz="2000" dirty="0" err="1"/>
              <a:t>cadena</a:t>
            </a:r>
            <a:r>
              <a:rPr lang="en-US" altLang="en-US" sz="2000" dirty="0"/>
              <a:t> </a:t>
            </a:r>
            <a:r>
              <a:rPr lang="en-US" altLang="en-US" sz="2000" dirty="0" err="1"/>
              <a:t>única</a:t>
            </a:r>
            <a:r>
              <a:rPr lang="en-US" altLang="en-US" sz="2000" dirty="0"/>
              <a:t> es </a:t>
            </a:r>
            <a:r>
              <a:rPr lang="en-US" altLang="en-US" sz="2000" i="1" dirty="0"/>
              <a:t>mas </a:t>
            </a:r>
            <a:r>
              <a:rPr lang="en-US" altLang="en-US" sz="2000" i="1" dirty="0" err="1"/>
              <a:t>eficiente</a:t>
            </a:r>
            <a:r>
              <a:rPr lang="en-US" altLang="en-US" sz="20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D84E8022-C37F-4A2D-83E2-DD1981385B5F}"/>
              </a:ext>
            </a:extLst>
          </p:cNvPr>
          <p:cNvSpPr>
            <a:spLocks noGrp="1" noChangeArrowheads="1"/>
          </p:cNvSpPr>
          <p:nvPr>
            <p:ph type="title" idx="4294967295"/>
          </p:nvPr>
        </p:nvSpPr>
        <p:spPr bwMode="auto">
          <a:xfrm>
            <a:off x="457200" y="534134"/>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Todo</a:t>
            </a:r>
            <a:r>
              <a:rPr lang="en-GB" altLang="en-US" dirty="0"/>
              <a:t> </a:t>
            </a:r>
            <a:r>
              <a:rPr lang="en-GB" altLang="en-US" dirty="0" err="1"/>
              <a:t>depende</a:t>
            </a:r>
            <a:r>
              <a:rPr lang="en-GB" altLang="en-US" dirty="0"/>
              <a:t> de los </a:t>
            </a:r>
            <a:r>
              <a:rPr lang="en-GB" altLang="en-US" dirty="0" err="1"/>
              <a:t>recursos</a:t>
            </a:r>
            <a:r>
              <a:rPr lang="en-GB" altLang="en-US" dirty="0"/>
              <a:t> </a:t>
            </a:r>
            <a:r>
              <a:rPr lang="en-GB" altLang="en-US" dirty="0" err="1"/>
              <a:t>disponibles</a:t>
            </a:r>
            <a:r>
              <a:rPr lang="en-GB" altLang="en-US" dirty="0"/>
              <a:t> (y </a:t>
            </a:r>
            <a:r>
              <a:rPr lang="en-GB" altLang="en-US" dirty="0" err="1"/>
              <a:t>limitantes</a:t>
            </a:r>
            <a:r>
              <a:rPr lang="en-GB" altLang="en-US" dirty="0"/>
              <a:t>)</a:t>
            </a:r>
            <a:endParaRPr lang="en-US" altLang="en-US" dirty="0"/>
          </a:p>
        </p:txBody>
      </p:sp>
      <p:sp>
        <p:nvSpPr>
          <p:cNvPr id="74755" name="AutoShape 2">
            <a:extLst>
              <a:ext uri="{FF2B5EF4-FFF2-40B4-BE49-F238E27FC236}">
                <a16:creationId xmlns:a16="http://schemas.microsoft.com/office/drawing/2014/main" id="{59B0500C-534C-482B-BC0D-8AE027BDBF2C}"/>
              </a:ext>
            </a:extLst>
          </p:cNvPr>
          <p:cNvSpPr>
            <a:spLocks noChangeArrowheads="1"/>
          </p:cNvSpPr>
          <p:nvPr/>
        </p:nvSpPr>
        <p:spPr bwMode="auto">
          <a:xfrm>
            <a:off x="542925" y="20939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6" name="AutoShape 3">
            <a:extLst>
              <a:ext uri="{FF2B5EF4-FFF2-40B4-BE49-F238E27FC236}">
                <a16:creationId xmlns:a16="http://schemas.microsoft.com/office/drawing/2014/main" id="{6AF622CF-73B2-46A2-ACFC-3398AAF3C989}"/>
              </a:ext>
            </a:extLst>
          </p:cNvPr>
          <p:cNvSpPr>
            <a:spLocks noChangeArrowheads="1"/>
          </p:cNvSpPr>
          <p:nvPr/>
        </p:nvSpPr>
        <p:spPr bwMode="auto">
          <a:xfrm>
            <a:off x="542925" y="20939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7" name="AutoShape 4">
            <a:extLst>
              <a:ext uri="{FF2B5EF4-FFF2-40B4-BE49-F238E27FC236}">
                <a16:creationId xmlns:a16="http://schemas.microsoft.com/office/drawing/2014/main" id="{42919291-CF97-463B-BF2E-9CB3AF5B0E63}"/>
              </a:ext>
            </a:extLst>
          </p:cNvPr>
          <p:cNvSpPr>
            <a:spLocks noChangeArrowheads="1"/>
          </p:cNvSpPr>
          <p:nvPr/>
        </p:nvSpPr>
        <p:spPr bwMode="auto">
          <a:xfrm>
            <a:off x="2055813" y="24844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8" name="AutoShape 5">
            <a:extLst>
              <a:ext uri="{FF2B5EF4-FFF2-40B4-BE49-F238E27FC236}">
                <a16:creationId xmlns:a16="http://schemas.microsoft.com/office/drawing/2014/main" id="{3FD5CD85-0B6E-428F-A89F-5F5A1ABCB542}"/>
              </a:ext>
            </a:extLst>
          </p:cNvPr>
          <p:cNvSpPr>
            <a:spLocks noChangeArrowheads="1"/>
          </p:cNvSpPr>
          <p:nvPr/>
        </p:nvSpPr>
        <p:spPr bwMode="auto">
          <a:xfrm>
            <a:off x="2055813" y="24844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59" name="AutoShape 6">
            <a:extLst>
              <a:ext uri="{FF2B5EF4-FFF2-40B4-BE49-F238E27FC236}">
                <a16:creationId xmlns:a16="http://schemas.microsoft.com/office/drawing/2014/main" id="{1083E155-E157-4FA9-AB63-B51DD5A9C855}"/>
              </a:ext>
            </a:extLst>
          </p:cNvPr>
          <p:cNvSpPr>
            <a:spLocks noChangeArrowheads="1"/>
          </p:cNvSpPr>
          <p:nvPr/>
        </p:nvSpPr>
        <p:spPr bwMode="auto">
          <a:xfrm>
            <a:off x="2055813" y="27368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0" name="AutoShape 7">
            <a:extLst>
              <a:ext uri="{FF2B5EF4-FFF2-40B4-BE49-F238E27FC236}">
                <a16:creationId xmlns:a16="http://schemas.microsoft.com/office/drawing/2014/main" id="{891A754C-C5CC-4AB8-9FF7-EFC11F6F6A8C}"/>
              </a:ext>
            </a:extLst>
          </p:cNvPr>
          <p:cNvSpPr>
            <a:spLocks noChangeArrowheads="1"/>
          </p:cNvSpPr>
          <p:nvPr/>
        </p:nvSpPr>
        <p:spPr bwMode="auto">
          <a:xfrm>
            <a:off x="2055813" y="27368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1" name="AutoShape 8">
            <a:extLst>
              <a:ext uri="{FF2B5EF4-FFF2-40B4-BE49-F238E27FC236}">
                <a16:creationId xmlns:a16="http://schemas.microsoft.com/office/drawing/2014/main" id="{07E51BD8-F8BE-45E4-A1C9-520090CC793A}"/>
              </a:ext>
            </a:extLst>
          </p:cNvPr>
          <p:cNvSpPr>
            <a:spLocks noChangeArrowheads="1"/>
          </p:cNvSpPr>
          <p:nvPr/>
        </p:nvSpPr>
        <p:spPr bwMode="auto">
          <a:xfrm>
            <a:off x="2055813" y="2989263"/>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2" name="AutoShape 9">
            <a:extLst>
              <a:ext uri="{FF2B5EF4-FFF2-40B4-BE49-F238E27FC236}">
                <a16:creationId xmlns:a16="http://schemas.microsoft.com/office/drawing/2014/main" id="{CB3E74BF-558C-4A26-9D1C-E9AA64DAC0C9}"/>
              </a:ext>
            </a:extLst>
          </p:cNvPr>
          <p:cNvSpPr>
            <a:spLocks noChangeArrowheads="1"/>
          </p:cNvSpPr>
          <p:nvPr/>
        </p:nvSpPr>
        <p:spPr bwMode="auto">
          <a:xfrm>
            <a:off x="2055813" y="298926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3" name="AutoShape 10">
            <a:extLst>
              <a:ext uri="{FF2B5EF4-FFF2-40B4-BE49-F238E27FC236}">
                <a16:creationId xmlns:a16="http://schemas.microsoft.com/office/drawing/2014/main" id="{688BC28D-5C81-4840-9D15-EB75C394F651}"/>
              </a:ext>
            </a:extLst>
          </p:cNvPr>
          <p:cNvSpPr>
            <a:spLocks noChangeArrowheads="1"/>
          </p:cNvSpPr>
          <p:nvPr/>
        </p:nvSpPr>
        <p:spPr bwMode="auto">
          <a:xfrm>
            <a:off x="2055813" y="32766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4" name="AutoShape 11">
            <a:extLst>
              <a:ext uri="{FF2B5EF4-FFF2-40B4-BE49-F238E27FC236}">
                <a16:creationId xmlns:a16="http://schemas.microsoft.com/office/drawing/2014/main" id="{D8DA4CF7-F2C3-4C2A-9588-912C07DE534A}"/>
              </a:ext>
            </a:extLst>
          </p:cNvPr>
          <p:cNvSpPr>
            <a:spLocks noChangeArrowheads="1"/>
          </p:cNvSpPr>
          <p:nvPr/>
        </p:nvSpPr>
        <p:spPr bwMode="auto">
          <a:xfrm>
            <a:off x="2055813" y="32766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5" name="Text Box 12">
            <a:extLst>
              <a:ext uri="{FF2B5EF4-FFF2-40B4-BE49-F238E27FC236}">
                <a16:creationId xmlns:a16="http://schemas.microsoft.com/office/drawing/2014/main" id="{B6D68854-BAC1-4F35-8836-E620D3943367}"/>
              </a:ext>
            </a:extLst>
          </p:cNvPr>
          <p:cNvSpPr txBox="1">
            <a:spLocks noChangeArrowheads="1"/>
          </p:cNvSpPr>
          <p:nvPr/>
        </p:nvSpPr>
        <p:spPr bwMode="auto">
          <a:xfrm>
            <a:off x="808038" y="1700213"/>
            <a:ext cx="24542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Esto</a:t>
            </a:r>
            <a:r>
              <a:rPr lang="en-US" altLang="en-US" sz="1800" dirty="0"/>
              <a:t> </a:t>
            </a:r>
            <a:r>
              <a:rPr lang="en-US" altLang="en-US" sz="1800" dirty="0" err="1"/>
              <a:t>en</a:t>
            </a:r>
            <a:r>
              <a:rPr lang="en-US" altLang="en-US" sz="1800" dirty="0"/>
              <a:t> un </a:t>
            </a:r>
            <a:r>
              <a:rPr lang="en-US" altLang="en-US" sz="1800" dirty="0" err="1"/>
              <a:t>cpu</a:t>
            </a:r>
            <a:r>
              <a:rPr lang="en-US" altLang="en-US" sz="1800" dirty="0"/>
              <a:t> (core):</a:t>
            </a:r>
          </a:p>
        </p:txBody>
      </p:sp>
      <p:sp>
        <p:nvSpPr>
          <p:cNvPr id="74766" name="Text Box 13">
            <a:extLst>
              <a:ext uri="{FF2B5EF4-FFF2-40B4-BE49-F238E27FC236}">
                <a16:creationId xmlns:a16="http://schemas.microsoft.com/office/drawing/2014/main" id="{BC25714C-2372-4E45-BBDA-3F4EBC284519}"/>
              </a:ext>
            </a:extLst>
          </p:cNvPr>
          <p:cNvSpPr txBox="1">
            <a:spLocks noChangeArrowheads="1"/>
          </p:cNvSpPr>
          <p:nvPr/>
        </p:nvSpPr>
        <p:spPr bwMode="auto">
          <a:xfrm>
            <a:off x="663575" y="2709863"/>
            <a:ext cx="981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Or </a:t>
            </a:r>
            <a:r>
              <a:rPr lang="en-US" altLang="en-US" sz="1800" dirty="0" err="1"/>
              <a:t>esto</a:t>
            </a:r>
            <a:r>
              <a:rPr lang="en-US" altLang="en-US" sz="1800" dirty="0"/>
              <a:t>?</a:t>
            </a:r>
          </a:p>
        </p:txBody>
      </p:sp>
      <p:sp>
        <p:nvSpPr>
          <p:cNvPr id="74767" name="AutoShape 14">
            <a:extLst>
              <a:ext uri="{FF2B5EF4-FFF2-40B4-BE49-F238E27FC236}">
                <a16:creationId xmlns:a16="http://schemas.microsoft.com/office/drawing/2014/main" id="{F7DC4F4B-2618-4832-9F3E-4BE602827717}"/>
              </a:ext>
            </a:extLst>
          </p:cNvPr>
          <p:cNvSpPr>
            <a:spLocks/>
          </p:cNvSpPr>
          <p:nvPr/>
        </p:nvSpPr>
        <p:spPr bwMode="auto">
          <a:xfrm>
            <a:off x="1828800" y="2335213"/>
            <a:ext cx="228600" cy="1143000"/>
          </a:xfrm>
          <a:prstGeom prst="lef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69" name="AutoShape 16">
            <a:extLst>
              <a:ext uri="{FF2B5EF4-FFF2-40B4-BE49-F238E27FC236}">
                <a16:creationId xmlns:a16="http://schemas.microsoft.com/office/drawing/2014/main" id="{CD3D97B4-44D6-4512-8891-55A69DACB6E6}"/>
              </a:ext>
            </a:extLst>
          </p:cNvPr>
          <p:cNvSpPr>
            <a:spLocks/>
          </p:cNvSpPr>
          <p:nvPr/>
        </p:nvSpPr>
        <p:spPr bwMode="auto">
          <a:xfrm>
            <a:off x="5029200" y="2370138"/>
            <a:ext cx="228600" cy="1143000"/>
          </a:xfrm>
          <a:prstGeom prst="rightBrace">
            <a:avLst>
              <a:gd name="adj1" fmla="val 4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770" name="Text Box 17">
            <a:extLst>
              <a:ext uri="{FF2B5EF4-FFF2-40B4-BE49-F238E27FC236}">
                <a16:creationId xmlns:a16="http://schemas.microsoft.com/office/drawing/2014/main" id="{66F21FFD-3D71-4363-8102-87F5DBE56B43}"/>
              </a:ext>
            </a:extLst>
          </p:cNvPr>
          <p:cNvSpPr txBox="1">
            <a:spLocks noChangeArrowheads="1"/>
          </p:cNvSpPr>
          <p:nvPr/>
        </p:nvSpPr>
        <p:spPr bwMode="auto">
          <a:xfrm>
            <a:off x="5413375" y="2755900"/>
            <a:ext cx="2489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Cada</a:t>
            </a:r>
            <a:r>
              <a:rPr lang="en-US" altLang="en-US" sz="1800" dirty="0"/>
              <a:t> </a:t>
            </a:r>
            <a:r>
              <a:rPr lang="en-US" altLang="en-US" sz="1800" dirty="0" err="1"/>
              <a:t>uno</a:t>
            </a:r>
            <a:r>
              <a:rPr lang="en-US" altLang="en-US" sz="1800" dirty="0"/>
              <a:t> </a:t>
            </a:r>
            <a:r>
              <a:rPr lang="en-US" altLang="en-US" sz="1800" dirty="0" err="1"/>
              <a:t>en</a:t>
            </a:r>
            <a:r>
              <a:rPr lang="en-US" altLang="en-US" sz="1800" dirty="0"/>
              <a:t> un </a:t>
            </a:r>
            <a:r>
              <a:rPr lang="en-US" altLang="en-US" sz="1800" dirty="0" err="1"/>
              <a:t>cpu</a:t>
            </a:r>
            <a:r>
              <a:rPr lang="en-US" altLang="en-US" sz="1800" dirty="0"/>
              <a:t> </a:t>
            </a:r>
            <a:r>
              <a:rPr lang="en-US" altLang="en-US" sz="1800" dirty="0" err="1"/>
              <a:t>independiente</a:t>
            </a:r>
            <a:r>
              <a:rPr lang="en-US" altLang="en-US" sz="1800" dirty="0"/>
              <a:t>? (</a:t>
            </a:r>
            <a:r>
              <a:rPr lang="en-US" altLang="en-US" sz="1800" dirty="0" err="1"/>
              <a:t>paralelo</a:t>
            </a:r>
            <a:r>
              <a:rPr lang="en-US" altLang="en-US" sz="1800" dirty="0"/>
              <a:t>)</a:t>
            </a:r>
          </a:p>
        </p:txBody>
      </p:sp>
      <p:sp>
        <p:nvSpPr>
          <p:cNvPr id="19" name="Rectangle 15">
            <a:extLst>
              <a:ext uri="{FF2B5EF4-FFF2-40B4-BE49-F238E27FC236}">
                <a16:creationId xmlns:a16="http://schemas.microsoft.com/office/drawing/2014/main" id="{545B3828-453A-4EFA-A5F7-414AA130EE79}"/>
              </a:ext>
            </a:extLst>
          </p:cNvPr>
          <p:cNvSpPr txBox="1">
            <a:spLocks noChangeArrowheads="1"/>
          </p:cNvSpPr>
          <p:nvPr/>
        </p:nvSpPr>
        <p:spPr>
          <a:xfrm>
            <a:off x="203199" y="3831669"/>
            <a:ext cx="8736013" cy="2668588"/>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La </a:t>
            </a:r>
            <a:r>
              <a:rPr lang="en-US" altLang="en-US" sz="2400" dirty="0" err="1"/>
              <a:t>cadena</a:t>
            </a:r>
            <a:r>
              <a:rPr lang="en-US" altLang="en-US" sz="2400" dirty="0"/>
              <a:t> </a:t>
            </a:r>
            <a:r>
              <a:rPr lang="en-US" altLang="en-US" sz="2400" dirty="0" err="1"/>
              <a:t>única</a:t>
            </a:r>
            <a:r>
              <a:rPr lang="en-US" altLang="en-US" sz="2400" dirty="0"/>
              <a:t> </a:t>
            </a:r>
            <a:r>
              <a:rPr lang="en-US" altLang="en-US" sz="2400" dirty="0" err="1"/>
              <a:t>resulta</a:t>
            </a:r>
            <a:r>
              <a:rPr lang="en-US" altLang="en-US" sz="2400" dirty="0"/>
              <a:t> </a:t>
            </a:r>
            <a:r>
              <a:rPr lang="en-US" altLang="en-US" sz="2400" dirty="0" err="1"/>
              <a:t>en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de </a:t>
            </a:r>
            <a:r>
              <a:rPr lang="en-US" altLang="en-US" sz="2400" dirty="0" err="1"/>
              <a:t>cpu</a:t>
            </a:r>
            <a:r>
              <a:rPr lang="en-US" altLang="en-US" sz="2400" dirty="0"/>
              <a:t> total, </a:t>
            </a:r>
            <a:r>
              <a:rPr lang="en-US" altLang="en-US" sz="2400" dirty="0" err="1"/>
              <a:t>pero</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en</a:t>
            </a:r>
            <a:r>
              <a:rPr lang="en-US" altLang="en-US" sz="2400" dirty="0"/>
              <a:t> </a:t>
            </a:r>
            <a:r>
              <a:rPr lang="en-US" altLang="en-US" sz="2400" dirty="0" err="1"/>
              <a:t>paralelo</a:t>
            </a:r>
            <a:r>
              <a:rPr lang="en-US" altLang="en-US" sz="2400" dirty="0"/>
              <a:t> </a:t>
            </a:r>
            <a:r>
              <a:rPr lang="en-US" altLang="en-US" sz="2400" dirty="0" err="1"/>
              <a:t>toman</a:t>
            </a:r>
            <a:r>
              <a:rPr lang="en-US" altLang="en-US" sz="2400" dirty="0"/>
              <a:t> </a:t>
            </a:r>
            <a:r>
              <a:rPr lang="en-US" altLang="en-US" sz="2400" dirty="0" err="1"/>
              <a:t>menos</a:t>
            </a:r>
            <a:r>
              <a:rPr lang="en-US" altLang="en-US" sz="2400" dirty="0"/>
              <a:t> </a:t>
            </a:r>
            <a:r>
              <a:rPr lang="en-US" altLang="en-US" sz="2400" dirty="0" err="1"/>
              <a:t>tiempo</a:t>
            </a:r>
            <a:r>
              <a:rPr lang="en-US" altLang="en-US" sz="2400" dirty="0"/>
              <a:t> real!!!</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Una </a:t>
            </a:r>
            <a:r>
              <a:rPr lang="en-US" altLang="en-US" sz="2400" dirty="0" err="1"/>
              <a:t>única</a:t>
            </a:r>
            <a:r>
              <a:rPr lang="en-US" altLang="en-US" sz="2400" dirty="0"/>
              <a:t> </a:t>
            </a:r>
            <a:r>
              <a:rPr lang="en-US" altLang="en-US" sz="2400" dirty="0" err="1"/>
              <a:t>cadena</a:t>
            </a:r>
            <a:r>
              <a:rPr lang="en-US" altLang="en-US" sz="2400" dirty="0"/>
              <a:t> </a:t>
            </a:r>
            <a:r>
              <a:rPr lang="en-US" altLang="en-US" sz="2400" dirty="0" err="1"/>
              <a:t>larga</a:t>
            </a:r>
            <a:r>
              <a:rPr lang="en-US" altLang="en-US" sz="2400" dirty="0"/>
              <a:t> </a:t>
            </a:r>
            <a:r>
              <a:rPr lang="en-US" altLang="en-US" sz="2400" dirty="0" err="1"/>
              <a:t>puede</a:t>
            </a:r>
            <a:r>
              <a:rPr lang="en-US" altLang="en-US" sz="2400" dirty="0"/>
              <a:t> </a:t>
            </a:r>
            <a:r>
              <a:rPr lang="en-US" altLang="en-US" sz="2400" dirty="0" err="1"/>
              <a:t>resultar</a:t>
            </a:r>
            <a:r>
              <a:rPr lang="en-US" altLang="en-US" sz="2400" dirty="0"/>
              <a:t> </a:t>
            </a:r>
            <a:r>
              <a:rPr lang="en-US" altLang="en-US" sz="2400" dirty="0" err="1"/>
              <a:t>en</a:t>
            </a:r>
            <a:r>
              <a:rPr lang="en-US" altLang="en-US" sz="2400" dirty="0"/>
              <a:t> </a:t>
            </a:r>
            <a:r>
              <a:rPr lang="en-US" altLang="en-US" sz="2400" dirty="0" err="1"/>
              <a:t>menor</a:t>
            </a:r>
            <a:r>
              <a:rPr lang="en-US" altLang="en-US" sz="2400" dirty="0"/>
              <a:t> </a:t>
            </a:r>
            <a:r>
              <a:rPr lang="en-US" altLang="en-US" sz="2400" dirty="0" err="1"/>
              <a:t>tramaño</a:t>
            </a:r>
            <a:r>
              <a:rPr lang="en-US" altLang="en-US" sz="2400" dirty="0"/>
              <a:t> </a:t>
            </a:r>
            <a:r>
              <a:rPr lang="en-US" altLang="en-US" sz="2400" dirty="0" err="1"/>
              <a:t>efectivo</a:t>
            </a:r>
            <a:r>
              <a:rPr lang="en-US" altLang="en-US" sz="2400" dirty="0"/>
              <a:t> de </a:t>
            </a:r>
            <a:r>
              <a:rPr lang="en-US" altLang="en-US" sz="2400" dirty="0" err="1"/>
              <a:t>muestra</a:t>
            </a:r>
            <a:r>
              <a:rPr lang="en-US" altLang="en-US" sz="2400" dirty="0"/>
              <a:t>.</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Varias</a:t>
            </a:r>
            <a:r>
              <a:rPr lang="en-US" altLang="en-US" sz="2400" dirty="0"/>
              <a:t> </a:t>
            </a:r>
            <a:r>
              <a:rPr lang="en-US" altLang="en-US" sz="2400" dirty="0" err="1"/>
              <a:t>cadenas</a:t>
            </a:r>
            <a:r>
              <a:rPr lang="en-US" altLang="en-US" sz="2400" dirty="0"/>
              <a:t> </a:t>
            </a:r>
            <a:r>
              <a:rPr lang="en-US" altLang="en-US" sz="2400" dirty="0" err="1"/>
              <a:t>cortas</a:t>
            </a:r>
            <a:r>
              <a:rPr lang="en-US" altLang="en-US" sz="2400" dirty="0"/>
              <a:t> </a:t>
            </a:r>
            <a:r>
              <a:rPr lang="en-US" altLang="en-US" sz="2400" dirty="0" err="1"/>
              <a:t>independientes</a:t>
            </a:r>
            <a:r>
              <a:rPr lang="en-US" altLang="en-US" sz="2400" dirty="0"/>
              <a:t> </a:t>
            </a:r>
            <a:r>
              <a:rPr lang="en-US" altLang="en-US" sz="2400" dirty="0" err="1"/>
              <a:t>pueden</a:t>
            </a:r>
            <a:r>
              <a:rPr lang="en-US" altLang="en-US" sz="2400" dirty="0"/>
              <a:t> </a:t>
            </a:r>
            <a:r>
              <a:rPr lang="en-US" altLang="en-US" sz="2400" dirty="0" err="1"/>
              <a:t>ayudar</a:t>
            </a:r>
            <a:r>
              <a:rPr lang="en-US" altLang="en-US" sz="2400" dirty="0"/>
              <a:t> a </a:t>
            </a:r>
            <a:r>
              <a:rPr lang="en-US" altLang="en-US" sz="2400" dirty="0" err="1"/>
              <a:t>incrementar</a:t>
            </a:r>
            <a:r>
              <a:rPr lang="en-US" altLang="en-US" sz="2400" dirty="0"/>
              <a:t> el </a:t>
            </a:r>
            <a:r>
              <a:rPr lang="en-US" altLang="en-US" sz="2400" dirty="0" err="1"/>
              <a:t>tamaño</a:t>
            </a:r>
            <a:r>
              <a:rPr lang="en-US" altLang="en-US" sz="2400" dirty="0"/>
              <a:t> de </a:t>
            </a:r>
            <a:r>
              <a:rPr lang="en-US" altLang="en-US" sz="2400" dirty="0" err="1"/>
              <a:t>muestra</a:t>
            </a:r>
            <a:r>
              <a:rPr lang="en-US" altLang="en-US" sz="2400" dirty="0"/>
              <a:t> </a:t>
            </a:r>
            <a:r>
              <a:rPr lang="en-US" altLang="en-US" sz="2400" dirty="0" err="1"/>
              <a:t>efectivo</a:t>
            </a:r>
            <a:r>
              <a:rPr lang="en-US" altLang="en-US" sz="2400" dirty="0"/>
              <a:t>.</a:t>
            </a:r>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err="1"/>
              <a:t>Usted</a:t>
            </a:r>
            <a:r>
              <a:rPr lang="en-US" altLang="en-US" sz="2400" dirty="0"/>
              <a:t> debe decider que </a:t>
            </a:r>
            <a:r>
              <a:rPr lang="en-US" altLang="en-US" sz="2400" dirty="0" err="1"/>
              <a:t>estrategia</a:t>
            </a:r>
            <a:r>
              <a:rPr lang="en-US" altLang="en-US" sz="2400" dirty="0"/>
              <a:t> es major </a:t>
            </a:r>
            <a:r>
              <a:rPr lang="en-US" altLang="en-US" sz="2400" dirty="0" err="1"/>
              <a:t>en</a:t>
            </a:r>
            <a:r>
              <a:rPr lang="en-US" altLang="en-US" sz="2400" dirty="0"/>
              <a:t> </a:t>
            </a:r>
            <a:r>
              <a:rPr lang="en-US" altLang="en-US" sz="2400" dirty="0" err="1"/>
              <a:t>cada</a:t>
            </a:r>
            <a:r>
              <a:rPr lang="en-US" altLang="en-US" sz="2400" dirty="0"/>
              <a:t> </a:t>
            </a:r>
            <a:r>
              <a:rPr lang="en-US" altLang="en-US" sz="2400" dirty="0" err="1"/>
              <a:t>caso</a:t>
            </a:r>
            <a:r>
              <a:rPr lang="en-US" altLang="en-US" sz="2400"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BD97-EAB2-4808-BAA5-D8B3B6265A03}"/>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Aprendizaje</a:t>
            </a:r>
            <a:endParaRPr lang="en-US" dirty="0"/>
          </a:p>
        </p:txBody>
      </p:sp>
      <p:sp>
        <p:nvSpPr>
          <p:cNvPr id="3" name="Content Placeholder 2">
            <a:extLst>
              <a:ext uri="{FF2B5EF4-FFF2-40B4-BE49-F238E27FC236}">
                <a16:creationId xmlns:a16="http://schemas.microsoft.com/office/drawing/2014/main" id="{690B1BED-475F-4562-AC41-7A5A08D301FA}"/>
              </a:ext>
            </a:extLst>
          </p:cNvPr>
          <p:cNvSpPr>
            <a:spLocks noGrp="1"/>
          </p:cNvSpPr>
          <p:nvPr>
            <p:ph idx="1"/>
          </p:nvPr>
        </p:nvSpPr>
        <p:spPr/>
        <p:txBody>
          <a:bodyPr/>
          <a:lstStyle/>
          <a:p>
            <a:pPr marL="0" indent="0">
              <a:buNone/>
            </a:pPr>
            <a:r>
              <a:rPr lang="es-ES_tradnl" dirty="0"/>
              <a:t>Al terminar el curso.</a:t>
            </a:r>
          </a:p>
          <a:p>
            <a:r>
              <a:rPr lang="es-ES_tradnl" dirty="0"/>
              <a:t>Los estudiantes comprenderán conceptos básicos y sintaxis del lenguaje Stan y su interfase R-Stan.</a:t>
            </a:r>
            <a:endParaRPr lang="en-US" dirty="0"/>
          </a:p>
          <a:p>
            <a:r>
              <a:rPr lang="es-ES_tradnl" dirty="0"/>
              <a:t>Los estudiantes serán capaces de utilizar R-Stan para ajustar modelos mixtos en conjuntos de datos biológicos</a:t>
            </a:r>
            <a:endParaRPr lang="en-US" dirty="0"/>
          </a:p>
        </p:txBody>
      </p:sp>
    </p:spTree>
    <p:extLst>
      <p:ext uri="{BB962C8B-B14F-4D97-AF65-F5344CB8AC3E}">
        <p14:creationId xmlns:p14="http://schemas.microsoft.com/office/powerpoint/2010/main" val="2319350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3286-BF70-489B-87DC-FFEFEEDFE503}"/>
              </a:ext>
            </a:extLst>
          </p:cNvPr>
          <p:cNvSpPr>
            <a:spLocks noGrp="1"/>
          </p:cNvSpPr>
          <p:nvPr>
            <p:ph type="ctrTitle"/>
          </p:nvPr>
        </p:nvSpPr>
        <p:spPr/>
        <p:txBody>
          <a:bodyPr>
            <a:normAutofit/>
          </a:bodyPr>
          <a:lstStyle/>
          <a:p>
            <a:r>
              <a:rPr lang="en-US" dirty="0" err="1"/>
              <a:t>Funciones</a:t>
            </a:r>
            <a:r>
              <a:rPr lang="en-US" dirty="0"/>
              <a:t> R para </a:t>
            </a:r>
            <a:r>
              <a:rPr lang="en-US" dirty="0" err="1"/>
              <a:t>chequear</a:t>
            </a:r>
            <a:r>
              <a:rPr lang="en-US" dirty="0"/>
              <a:t> </a:t>
            </a:r>
            <a:r>
              <a:rPr lang="en-US" dirty="0" err="1"/>
              <a:t>convergencia</a:t>
            </a:r>
            <a:endParaRPr lang="en-US" dirty="0"/>
          </a:p>
        </p:txBody>
      </p:sp>
    </p:spTree>
    <p:extLst>
      <p:ext uri="{BB962C8B-B14F-4D97-AF65-F5344CB8AC3E}">
        <p14:creationId xmlns:p14="http://schemas.microsoft.com/office/powerpoint/2010/main" val="103299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189AAB51-641E-4AE1-AE30-61C0F6F55CCB}"/>
              </a:ext>
            </a:extLst>
          </p:cNvPr>
          <p:cNvSpPr txBox="1">
            <a:spLocks noChangeArrowheads="1"/>
          </p:cNvSpPr>
          <p:nvPr/>
        </p:nvSpPr>
        <p:spPr bwMode="auto">
          <a:xfrm>
            <a:off x="457200" y="792163"/>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pic>
        <p:nvPicPr>
          <p:cNvPr id="78851" name="Picture 2">
            <a:extLst>
              <a:ext uri="{FF2B5EF4-FFF2-40B4-BE49-F238E27FC236}">
                <a16:creationId xmlns:a16="http://schemas.microsoft.com/office/drawing/2014/main" id="{97C03D11-29FF-40AF-A294-D6968901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499"/>
          <a:stretch>
            <a:fillRect/>
          </a:stretch>
        </p:blipFill>
        <p:spPr bwMode="auto">
          <a:xfrm>
            <a:off x="457200" y="2286000"/>
            <a:ext cx="40290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3">
            <a:extLst>
              <a:ext uri="{FF2B5EF4-FFF2-40B4-BE49-F238E27FC236}">
                <a16:creationId xmlns:a16="http://schemas.microsoft.com/office/drawing/2014/main" id="{5B46D331-087D-44CF-B79E-A7778ADAA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2252663"/>
            <a:ext cx="4089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4">
            <a:extLst>
              <a:ext uri="{FF2B5EF4-FFF2-40B4-BE49-F238E27FC236}">
                <a16:creationId xmlns:a16="http://schemas.microsoft.com/office/drawing/2014/main" id="{FF00A1A2-B1C5-41B8-9FBF-1476648E1BEB}"/>
              </a:ext>
            </a:extLst>
          </p:cNvPr>
          <p:cNvSpPr txBox="1">
            <a:spLocks noChangeArrowheads="1"/>
          </p:cNvSpPr>
          <p:nvPr/>
        </p:nvSpPr>
        <p:spPr bwMode="auto">
          <a:xfrm>
            <a:off x="2289175" y="54102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4" name="Text Box 5">
            <a:extLst>
              <a:ext uri="{FF2B5EF4-FFF2-40B4-BE49-F238E27FC236}">
                <a16:creationId xmlns:a16="http://schemas.microsoft.com/office/drawing/2014/main" id="{AF5B4726-EC25-4F2C-B4D9-AC77C5D2EE41}"/>
              </a:ext>
            </a:extLst>
          </p:cNvPr>
          <p:cNvSpPr txBox="1">
            <a:spLocks noChangeArrowheads="1"/>
          </p:cNvSpPr>
          <p:nvPr/>
        </p:nvSpPr>
        <p:spPr bwMode="auto">
          <a:xfrm>
            <a:off x="6505575" y="5376863"/>
            <a:ext cx="1203325"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78855" name="Text Box 6">
            <a:extLst>
              <a:ext uri="{FF2B5EF4-FFF2-40B4-BE49-F238E27FC236}">
                <a16:creationId xmlns:a16="http://schemas.microsoft.com/office/drawing/2014/main" id="{EA6E0E8F-0EB8-4611-8A2E-18E351B988C0}"/>
              </a:ext>
            </a:extLst>
          </p:cNvPr>
          <p:cNvSpPr txBox="1">
            <a:spLocks noChangeArrowheads="1"/>
          </p:cNvSpPr>
          <p:nvPr/>
        </p:nvSpPr>
        <p:spPr bwMode="auto">
          <a:xfrm>
            <a:off x="5146675" y="2328863"/>
            <a:ext cx="3414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Drifting… clearly not converged</a:t>
            </a:r>
          </a:p>
        </p:txBody>
      </p:sp>
      <p:sp>
        <p:nvSpPr>
          <p:cNvPr id="78856" name="Text Box 7">
            <a:extLst>
              <a:ext uri="{FF2B5EF4-FFF2-40B4-BE49-F238E27FC236}">
                <a16:creationId xmlns:a16="http://schemas.microsoft.com/office/drawing/2014/main" id="{CD10C062-7486-403C-A8D6-73B432274406}"/>
              </a:ext>
            </a:extLst>
          </p:cNvPr>
          <p:cNvSpPr txBox="1">
            <a:spLocks noChangeArrowheads="1"/>
          </p:cNvSpPr>
          <p:nvPr/>
        </p:nvSpPr>
        <p:spPr bwMode="auto">
          <a:xfrm>
            <a:off x="2828925" y="2438400"/>
            <a:ext cx="1530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solidFill>
                  <a:srgbClr val="FF0000"/>
                </a:solidFill>
                <a:latin typeface="Trebuchet MS" panose="020B0603020202020204" pitchFamily="34" charset="0"/>
              </a:rPr>
              <a:t>Converged</a:t>
            </a:r>
            <a:r>
              <a:rPr lang="en-US" altLang="en-US">
                <a:solidFill>
                  <a:srgbClr val="FF0000"/>
                </a:solidFill>
                <a:latin typeface="Trebuchet MS" panose="020B0603020202020204" pitchFamily="34" charset="0"/>
              </a:rPr>
              <a:t>? </a:t>
            </a:r>
          </a:p>
        </p:txBody>
      </p:sp>
      <p:sp>
        <p:nvSpPr>
          <p:cNvPr id="78857" name="Text Box 8">
            <a:extLst>
              <a:ext uri="{FF2B5EF4-FFF2-40B4-BE49-F238E27FC236}">
                <a16:creationId xmlns:a16="http://schemas.microsoft.com/office/drawing/2014/main" id="{EA8DF521-0F71-4BA2-8E4B-9E9C08A0D603}"/>
              </a:ext>
            </a:extLst>
          </p:cNvPr>
          <p:cNvSpPr txBox="1">
            <a:spLocks noChangeArrowheads="1"/>
          </p:cNvSpPr>
          <p:nvPr/>
        </p:nvSpPr>
        <p:spPr bwMode="auto">
          <a:xfrm>
            <a:off x="555625" y="5875338"/>
            <a:ext cx="770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a:solidFill>
                  <a:srgbClr val="E46C0A"/>
                </a:solidFill>
                <a:latin typeface="Georgia" panose="02040502050405020303" pitchFamily="18" charset="0"/>
              </a:rPr>
              <a:t>Visual inspection is usually not conclusive</a:t>
            </a:r>
          </a:p>
        </p:txBody>
      </p:sp>
      <p:sp>
        <p:nvSpPr>
          <p:cNvPr id="78858" name="Text Box 9">
            <a:extLst>
              <a:ext uri="{FF2B5EF4-FFF2-40B4-BE49-F238E27FC236}">
                <a16:creationId xmlns:a16="http://schemas.microsoft.com/office/drawing/2014/main" id="{A61FBE74-7499-40B9-9D12-47DC821E5021}"/>
              </a:ext>
            </a:extLst>
          </p:cNvPr>
          <p:cNvSpPr txBox="1">
            <a:spLocks noChangeArrowheads="1"/>
          </p:cNvSpPr>
          <p:nvPr/>
        </p:nvSpPr>
        <p:spPr bwMode="auto">
          <a:xfrm rot="-5400000">
            <a:off x="-165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78859" name="Text Box 10">
            <a:extLst>
              <a:ext uri="{FF2B5EF4-FFF2-40B4-BE49-F238E27FC236}">
                <a16:creationId xmlns:a16="http://schemas.microsoft.com/office/drawing/2014/main" id="{DDE4ADF1-78BE-4D60-99FD-893AE6403579}"/>
              </a:ext>
            </a:extLst>
          </p:cNvPr>
          <p:cNvSpPr txBox="1">
            <a:spLocks noChangeArrowheads="1"/>
          </p:cNvSpPr>
          <p:nvPr/>
        </p:nvSpPr>
        <p:spPr bwMode="auto">
          <a:xfrm rot="-5400000">
            <a:off x="4483100" y="3673475"/>
            <a:ext cx="636588" cy="306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a:extLst>
              <a:ext uri="{FF2B5EF4-FFF2-40B4-BE49-F238E27FC236}">
                <a16:creationId xmlns:a16="http://schemas.microsoft.com/office/drawing/2014/main" id="{914E3290-7134-4F31-ADB0-F4418D731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40386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2">
            <a:extLst>
              <a:ext uri="{FF2B5EF4-FFF2-40B4-BE49-F238E27FC236}">
                <a16:creationId xmlns:a16="http://schemas.microsoft.com/office/drawing/2014/main" id="{0D61CCC1-94BD-46ED-8213-5FE101EAB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6500"/>
            <a:ext cx="403383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3">
            <a:extLst>
              <a:ext uri="{FF2B5EF4-FFF2-40B4-BE49-F238E27FC236}">
                <a16:creationId xmlns:a16="http://schemas.microsoft.com/office/drawing/2014/main" id="{1FF140A3-ED3C-4862-9124-9FDB065B3925}"/>
              </a:ext>
            </a:extLst>
          </p:cNvPr>
          <p:cNvSpPr txBox="1">
            <a:spLocks noChangeArrowheads="1"/>
          </p:cNvSpPr>
          <p:nvPr/>
        </p:nvSpPr>
        <p:spPr bwMode="auto">
          <a:xfrm>
            <a:off x="533400" y="845345"/>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Trace Plots</a:t>
            </a:r>
          </a:p>
        </p:txBody>
      </p:sp>
      <p:sp>
        <p:nvSpPr>
          <p:cNvPr id="80901" name="Text Box 4">
            <a:extLst>
              <a:ext uri="{FF2B5EF4-FFF2-40B4-BE49-F238E27FC236}">
                <a16:creationId xmlns:a16="http://schemas.microsoft.com/office/drawing/2014/main" id="{8A73E6C5-D3B4-46E2-9F71-8D524CB02FE7}"/>
              </a:ext>
            </a:extLst>
          </p:cNvPr>
          <p:cNvSpPr txBox="1">
            <a:spLocks noChangeArrowheads="1"/>
          </p:cNvSpPr>
          <p:nvPr/>
        </p:nvSpPr>
        <p:spPr bwMode="auto">
          <a:xfrm>
            <a:off x="17557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2" name="Text Box 5">
            <a:extLst>
              <a:ext uri="{FF2B5EF4-FFF2-40B4-BE49-F238E27FC236}">
                <a16:creationId xmlns:a16="http://schemas.microsoft.com/office/drawing/2014/main" id="{ACA5ADAD-E9B8-4076-866F-9014859E9D01}"/>
              </a:ext>
            </a:extLst>
          </p:cNvPr>
          <p:cNvSpPr txBox="1">
            <a:spLocks noChangeArrowheads="1"/>
          </p:cNvSpPr>
          <p:nvPr/>
        </p:nvSpPr>
        <p:spPr bwMode="auto">
          <a:xfrm>
            <a:off x="4978401" y="1651396"/>
            <a:ext cx="4038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1800" dirty="0" err="1">
                <a:solidFill>
                  <a:srgbClr val="FF0000"/>
                </a:solidFill>
                <a:latin typeface="Trebuchet MS" panose="020B0603020202020204" pitchFamily="34" charset="0"/>
              </a:rPr>
              <a:t>Parece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estable</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pero</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muy</a:t>
            </a:r>
            <a:r>
              <a:rPr lang="en-US" altLang="en-US" sz="1800" dirty="0">
                <a:solidFill>
                  <a:srgbClr val="FF0000"/>
                </a:solidFill>
                <a:latin typeface="Trebuchet MS" panose="020B0603020202020204" pitchFamily="34" charset="0"/>
              </a:rPr>
              <a:t> </a:t>
            </a:r>
            <a:r>
              <a:rPr lang="en-US" altLang="en-US" sz="1800" dirty="0" err="1">
                <a:solidFill>
                  <a:srgbClr val="FF0000"/>
                </a:solidFill>
                <a:latin typeface="Trebuchet MS" panose="020B0603020202020204" pitchFamily="34" charset="0"/>
              </a:rPr>
              <a:t>autocorrelacionada</a:t>
            </a:r>
            <a:r>
              <a:rPr lang="en-US" altLang="en-US" sz="1800" dirty="0">
                <a:solidFill>
                  <a:srgbClr val="FF0000"/>
                </a:solidFill>
                <a:latin typeface="Trebuchet MS" panose="020B0603020202020204" pitchFamily="34" charset="0"/>
              </a:rPr>
              <a:t>: “poor mixing”</a:t>
            </a:r>
          </a:p>
        </p:txBody>
      </p:sp>
      <p:sp>
        <p:nvSpPr>
          <p:cNvPr id="80903" name="Text Box 6">
            <a:extLst>
              <a:ext uri="{FF2B5EF4-FFF2-40B4-BE49-F238E27FC236}">
                <a16:creationId xmlns:a16="http://schemas.microsoft.com/office/drawing/2014/main" id="{3A240041-EDF0-4FF8-897C-52BFE8339581}"/>
              </a:ext>
            </a:extLst>
          </p:cNvPr>
          <p:cNvSpPr txBox="1">
            <a:spLocks noChangeArrowheads="1"/>
          </p:cNvSpPr>
          <p:nvPr/>
        </p:nvSpPr>
        <p:spPr bwMode="auto">
          <a:xfrm>
            <a:off x="6403975" y="5562600"/>
            <a:ext cx="120332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100"/>
              <a:t>Iteration number</a:t>
            </a:r>
          </a:p>
        </p:txBody>
      </p:sp>
      <p:sp>
        <p:nvSpPr>
          <p:cNvPr id="80904" name="Text Box 7">
            <a:extLst>
              <a:ext uri="{FF2B5EF4-FFF2-40B4-BE49-F238E27FC236}">
                <a16:creationId xmlns:a16="http://schemas.microsoft.com/office/drawing/2014/main" id="{75706DB8-66C3-430C-B21B-CE98ADC9C17A}"/>
              </a:ext>
            </a:extLst>
          </p:cNvPr>
          <p:cNvSpPr txBox="1">
            <a:spLocks noChangeArrowheads="1"/>
          </p:cNvSpPr>
          <p:nvPr/>
        </p:nvSpPr>
        <p:spPr bwMode="auto">
          <a:xfrm rot="-5400000">
            <a:off x="303213" y="3746500"/>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
        <p:nvSpPr>
          <p:cNvPr id="80905" name="Text Box 8">
            <a:extLst>
              <a:ext uri="{FF2B5EF4-FFF2-40B4-BE49-F238E27FC236}">
                <a16:creationId xmlns:a16="http://schemas.microsoft.com/office/drawing/2014/main" id="{CFAFC54B-362C-4F31-9B1E-F61696D36097}"/>
              </a:ext>
            </a:extLst>
          </p:cNvPr>
          <p:cNvSpPr txBox="1">
            <a:spLocks noChangeArrowheads="1"/>
          </p:cNvSpPr>
          <p:nvPr/>
        </p:nvSpPr>
        <p:spPr bwMode="auto">
          <a:xfrm rot="-5400000">
            <a:off x="4506913" y="3749675"/>
            <a:ext cx="636588" cy="306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400"/>
              <a:t>Theta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688988BF-EDB0-439E-9252-90D019DA3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190" t="2922" b="51736"/>
          <a:stretch>
            <a:fillRect/>
          </a:stretch>
        </p:blipFill>
        <p:spPr bwMode="auto">
          <a:xfrm>
            <a:off x="4448175" y="2038350"/>
            <a:ext cx="41846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2">
            <a:extLst>
              <a:ext uri="{FF2B5EF4-FFF2-40B4-BE49-F238E27FC236}">
                <a16:creationId xmlns:a16="http://schemas.microsoft.com/office/drawing/2014/main" id="{5DC92B26-5574-4364-8708-8EF8E25F8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49" t="2922" r="50090" b="51736"/>
          <a:stretch>
            <a:fillRect/>
          </a:stretch>
        </p:blipFill>
        <p:spPr bwMode="auto">
          <a:xfrm>
            <a:off x="457200" y="2038350"/>
            <a:ext cx="39941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3">
            <a:extLst>
              <a:ext uri="{FF2B5EF4-FFF2-40B4-BE49-F238E27FC236}">
                <a16:creationId xmlns:a16="http://schemas.microsoft.com/office/drawing/2014/main" id="{83D9B1CE-7229-4420-A5D8-2153D9D00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2406650"/>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4">
            <a:extLst>
              <a:ext uri="{FF2B5EF4-FFF2-40B4-BE49-F238E27FC236}">
                <a16:creationId xmlns:a16="http://schemas.microsoft.com/office/drawing/2014/main" id="{CDAF7F71-4F06-48DC-A8EB-CCEA80696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90800"/>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 Box 5">
            <a:extLst>
              <a:ext uri="{FF2B5EF4-FFF2-40B4-BE49-F238E27FC236}">
                <a16:creationId xmlns:a16="http://schemas.microsoft.com/office/drawing/2014/main" id="{BB694C69-B78B-40D9-AF42-73411664207F}"/>
              </a:ext>
            </a:extLst>
          </p:cNvPr>
          <p:cNvSpPr txBox="1">
            <a:spLocks noChangeArrowheads="1"/>
          </p:cNvSpPr>
          <p:nvPr/>
        </p:nvSpPr>
        <p:spPr bwMode="auto">
          <a:xfrm>
            <a:off x="515938" y="651668"/>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dirty="0"/>
              <a:t>Autocorrelation Plots</a:t>
            </a:r>
          </a:p>
        </p:txBody>
      </p:sp>
      <p:sp>
        <p:nvSpPr>
          <p:cNvPr id="82951" name="Text Box 6">
            <a:extLst>
              <a:ext uri="{FF2B5EF4-FFF2-40B4-BE49-F238E27FC236}">
                <a16:creationId xmlns:a16="http://schemas.microsoft.com/office/drawing/2014/main" id="{FA73E98E-D988-4FE3-9C3B-2C0801547E49}"/>
              </a:ext>
            </a:extLst>
          </p:cNvPr>
          <p:cNvSpPr txBox="1">
            <a:spLocks noChangeArrowheads="1"/>
          </p:cNvSpPr>
          <p:nvPr/>
        </p:nvSpPr>
        <p:spPr bwMode="auto">
          <a:xfrm>
            <a:off x="1371600" y="6596063"/>
            <a:ext cx="184150" cy="261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952" name="Text Box 7">
            <a:extLst>
              <a:ext uri="{FF2B5EF4-FFF2-40B4-BE49-F238E27FC236}">
                <a16:creationId xmlns:a16="http://schemas.microsoft.com/office/drawing/2014/main" id="{C050AB24-DAD3-4617-84FE-90FEB5AFD444}"/>
              </a:ext>
            </a:extLst>
          </p:cNvPr>
          <p:cNvSpPr txBox="1">
            <a:spLocks noChangeArrowheads="1"/>
          </p:cNvSpPr>
          <p:nvPr/>
        </p:nvSpPr>
        <p:spPr bwMode="auto">
          <a:xfrm>
            <a:off x="515938" y="5913437"/>
            <a:ext cx="8319143" cy="77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200" dirty="0">
                <a:solidFill>
                  <a:srgbClr val="FF0000"/>
                </a:solidFill>
                <a:latin typeface="Georgia" panose="02040502050405020303" pitchFamily="18" charset="0"/>
              </a:rPr>
              <a:t>OJO: </a:t>
            </a:r>
            <a:r>
              <a:rPr lang="en-US" altLang="en-US" sz="2200" dirty="0" err="1">
                <a:solidFill>
                  <a:srgbClr val="FF0000"/>
                </a:solidFill>
                <a:latin typeface="Georgia" panose="02040502050405020303" pitchFamily="18" charset="0"/>
              </a:rPr>
              <a:t>si</a:t>
            </a:r>
            <a:r>
              <a:rPr lang="en-US" altLang="en-US" sz="2200" dirty="0">
                <a:solidFill>
                  <a:srgbClr val="FF0000"/>
                </a:solidFill>
                <a:latin typeface="Georgia" panose="02040502050405020303" pitchFamily="18" charset="0"/>
              </a:rPr>
              <a:t> no hay </a:t>
            </a:r>
            <a:r>
              <a:rPr lang="en-US" altLang="en-US" sz="2200" dirty="0" err="1">
                <a:solidFill>
                  <a:srgbClr val="FF0000"/>
                </a:solidFill>
                <a:latin typeface="Georgia" panose="02040502050405020303" pitchFamily="18" charset="0"/>
              </a:rPr>
              <a:t>suficiente</a:t>
            </a:r>
            <a:r>
              <a:rPr lang="en-US" altLang="en-US" sz="2200" dirty="0">
                <a:solidFill>
                  <a:srgbClr val="FF0000"/>
                </a:solidFill>
                <a:latin typeface="Georgia" panose="02040502050405020303" pitchFamily="18" charset="0"/>
              </a:rPr>
              <a:t> burn-in la </a:t>
            </a:r>
            <a:r>
              <a:rPr lang="en-US" altLang="en-US" sz="2200" dirty="0" err="1">
                <a:solidFill>
                  <a:srgbClr val="FF0000"/>
                </a:solidFill>
                <a:latin typeface="Georgia" panose="02040502050405020303" pitchFamily="18" charset="0"/>
              </a:rPr>
              <a:t>autocorrelación</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puede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estar</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artificialmente</a:t>
            </a:r>
            <a:r>
              <a:rPr lang="en-US" altLang="en-US" sz="2200" dirty="0">
                <a:solidFill>
                  <a:srgbClr val="FF0000"/>
                </a:solidFill>
                <a:latin typeface="Georgia" panose="02040502050405020303" pitchFamily="18" charset="0"/>
              </a:rPr>
              <a:t> </a:t>
            </a:r>
            <a:r>
              <a:rPr lang="en-US" altLang="en-US" sz="2200" dirty="0" err="1">
                <a:solidFill>
                  <a:srgbClr val="FF0000"/>
                </a:solidFill>
                <a:latin typeface="Georgia" panose="02040502050405020303" pitchFamily="18" charset="0"/>
              </a:rPr>
              <a:t>inflada</a:t>
            </a:r>
            <a:r>
              <a:rPr lang="en-US" altLang="en-US" sz="2200" dirty="0">
                <a:solidFill>
                  <a:srgbClr val="FF0000"/>
                </a:solidFill>
                <a:latin typeface="Georgia" panose="02040502050405020303" pitchFamily="18" charset="0"/>
              </a:rPr>
              <a:t>.</a:t>
            </a:r>
          </a:p>
        </p:txBody>
      </p:sp>
      <p:pic>
        <p:nvPicPr>
          <p:cNvPr id="82953" name="Picture 8">
            <a:extLst>
              <a:ext uri="{FF2B5EF4-FFF2-40B4-BE49-F238E27FC236}">
                <a16:creationId xmlns:a16="http://schemas.microsoft.com/office/drawing/2014/main" id="{AE706B84-8159-4232-82F4-9852AF0A7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2" y="711200"/>
            <a:ext cx="3911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4" name="Text Box 9">
            <a:extLst>
              <a:ext uri="{FF2B5EF4-FFF2-40B4-BE49-F238E27FC236}">
                <a16:creationId xmlns:a16="http://schemas.microsoft.com/office/drawing/2014/main" id="{5A4EE31C-D183-4954-AA9C-7ECB9BD3BE2F}"/>
              </a:ext>
            </a:extLst>
          </p:cNvPr>
          <p:cNvSpPr txBox="1">
            <a:spLocks noChangeArrowheads="1"/>
          </p:cNvSpPr>
          <p:nvPr/>
        </p:nvSpPr>
        <p:spPr bwMode="auto">
          <a:xfrm>
            <a:off x="2925763" y="1689100"/>
            <a:ext cx="2366962" cy="439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i="1">
                <a:latin typeface="Times New Roman" panose="02020603050405020304" pitchFamily="18" charset="0"/>
                <a:cs typeface="Times New Roman" panose="02020603050405020304" pitchFamily="18" charset="0"/>
              </a:rPr>
              <a:t>t</a:t>
            </a:r>
            <a:r>
              <a:rPr lang="en-US" altLang="en-US" sz="1800"/>
              <a:t> is iteration #, </a:t>
            </a:r>
            <a:r>
              <a:rPr lang="en-US" altLang="en-US" sz="1800" i="1">
                <a:latin typeface="Times New Roman" panose="02020603050405020304" pitchFamily="18" charset="0"/>
                <a:cs typeface="Times New Roman" panose="02020603050405020304" pitchFamily="18" charset="0"/>
              </a:rPr>
              <a:t>k</a:t>
            </a:r>
            <a:r>
              <a:rPr lang="en-US" altLang="en-US" sz="1800"/>
              <a:t> is lag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A2F3068B-2E53-45D1-B024-4DB66451DF87}"/>
              </a:ext>
            </a:extLst>
          </p:cNvPr>
          <p:cNvSpPr txBox="1">
            <a:spLocks noChangeArrowheads="1"/>
          </p:cNvSpPr>
          <p:nvPr/>
        </p:nvSpPr>
        <p:spPr bwMode="auto">
          <a:xfrm>
            <a:off x="457200" y="649288"/>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err="1"/>
              <a:t>Tamaño</a:t>
            </a:r>
            <a:r>
              <a:rPr lang="en-US" altLang="en-US" sz="4400" dirty="0"/>
              <a:t> de </a:t>
            </a:r>
            <a:r>
              <a:rPr lang="en-US" altLang="en-US" sz="4400" dirty="0" err="1"/>
              <a:t>muestra</a:t>
            </a:r>
            <a:r>
              <a:rPr lang="en-US" altLang="en-US" sz="4400" dirty="0"/>
              <a:t> </a:t>
            </a:r>
            <a:r>
              <a:rPr lang="en-US" altLang="en-US" sz="4400" dirty="0" err="1"/>
              <a:t>efectivo</a:t>
            </a:r>
            <a:endParaRPr lang="en-US" altLang="en-US" sz="4400" dirty="0"/>
          </a:p>
        </p:txBody>
      </p:sp>
      <p:sp>
        <p:nvSpPr>
          <p:cNvPr id="87043" name="Text Box 2">
            <a:extLst>
              <a:ext uri="{FF2B5EF4-FFF2-40B4-BE49-F238E27FC236}">
                <a16:creationId xmlns:a16="http://schemas.microsoft.com/office/drawing/2014/main" id="{3DB2005F-E1C9-4E4C-B93C-C1B19C38C477}"/>
              </a:ext>
            </a:extLst>
          </p:cNvPr>
          <p:cNvSpPr txBox="1">
            <a:spLocks noChangeArrowheads="1"/>
          </p:cNvSpPr>
          <p:nvPr/>
        </p:nvSpPr>
        <p:spPr bwMode="auto">
          <a:xfrm>
            <a:off x="61781" y="1730375"/>
            <a:ext cx="8991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400" dirty="0"/>
              <a:t>Es el numero de </a:t>
            </a:r>
            <a:r>
              <a:rPr lang="en-US" altLang="en-US" sz="2400" dirty="0" err="1"/>
              <a:t>iteraciones</a:t>
            </a:r>
            <a:r>
              <a:rPr lang="en-US" altLang="en-US" sz="2400" dirty="0"/>
              <a:t> </a:t>
            </a:r>
            <a:r>
              <a:rPr lang="en-US" altLang="en-US" sz="2400" dirty="0" err="1"/>
              <a:t>independientes</a:t>
            </a:r>
            <a:r>
              <a:rPr lang="en-US" altLang="en-US" sz="2400" dirty="0"/>
              <a:t> (no-</a:t>
            </a:r>
            <a:r>
              <a:rPr lang="en-US" altLang="en-US" sz="2400" dirty="0" err="1"/>
              <a:t>autocorrelacionadas</a:t>
            </a:r>
            <a:r>
              <a:rPr lang="en-US" altLang="en-US" sz="2400" dirty="0"/>
              <a:t>) </a:t>
            </a:r>
            <a:r>
              <a:rPr lang="en-US" altLang="en-US" sz="2400" dirty="0" err="1"/>
              <a:t>en</a:t>
            </a:r>
            <a:r>
              <a:rPr lang="en-US" altLang="en-US" sz="2400" dirty="0"/>
              <a:t> una </a:t>
            </a:r>
            <a:r>
              <a:rPr lang="en-US" altLang="en-US" sz="2400" dirty="0" err="1"/>
              <a:t>cadena</a:t>
            </a:r>
            <a:r>
              <a:rPr lang="en-US" altLang="en-US" sz="2400" dirty="0"/>
              <a:t> MCMC</a:t>
            </a:r>
          </a:p>
          <a:p>
            <a:pPr eaLnBrk="1" hangingPunct="1">
              <a:spcBef>
                <a:spcPts val="600"/>
              </a:spcBef>
              <a:buClr>
                <a:srgbClr val="632523"/>
              </a:buClr>
              <a:buSzPct val="109000"/>
              <a:buFont typeface="Arial" panose="020B0604020202020204" pitchFamily="34" charset="0"/>
              <a:buChar char="•"/>
            </a:pPr>
            <a:r>
              <a:rPr lang="en-US" altLang="en-US" sz="2400" dirty="0"/>
              <a:t>Es el </a:t>
            </a:r>
            <a:r>
              <a:rPr lang="en-US" altLang="en-US" sz="2400" dirty="0" err="1"/>
              <a:t>tamaño</a:t>
            </a:r>
            <a:r>
              <a:rPr lang="en-US" altLang="en-US" sz="2400" dirty="0"/>
              <a:t> </a:t>
            </a:r>
            <a:r>
              <a:rPr lang="en-US" altLang="en-US" sz="2400" dirty="0" err="1"/>
              <a:t>muestral</a:t>
            </a:r>
            <a:r>
              <a:rPr lang="en-US" altLang="en-US" sz="2400" dirty="0"/>
              <a:t> </a:t>
            </a:r>
            <a:r>
              <a:rPr lang="en-US" altLang="en-US" sz="2400" dirty="0" err="1"/>
              <a:t>corregido</a:t>
            </a:r>
            <a:r>
              <a:rPr lang="en-US" altLang="en-US" sz="2400" dirty="0"/>
              <a:t> por </a:t>
            </a:r>
            <a:r>
              <a:rPr lang="en-US" altLang="en-US" sz="2400" dirty="0" err="1"/>
              <a:t>autocorrelación</a:t>
            </a: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250"/>
              </a:spcBef>
              <a:buClr>
                <a:srgbClr val="632523"/>
              </a:buClr>
              <a:buSzPct val="109000"/>
              <a:buFont typeface="Arial" panose="020B0604020202020204" pitchFamily="34" charset="0"/>
              <a:buNone/>
            </a:pPr>
            <a:endParaRPr lang="en-US" altLang="en-US" sz="1000" dirty="0"/>
          </a:p>
          <a:p>
            <a:pPr eaLnBrk="1" hangingPunct="1">
              <a:spcBef>
                <a:spcPts val="600"/>
              </a:spcBef>
              <a:buClr>
                <a:srgbClr val="632523"/>
              </a:buClr>
              <a:buSzPct val="109000"/>
              <a:buFont typeface="Arial" panose="020B0604020202020204" pitchFamily="34" charset="0"/>
              <a:buChar char="•"/>
            </a:pPr>
            <a:r>
              <a:rPr lang="en-US" altLang="en-US" sz="2400" dirty="0"/>
              <a:t>Para </a:t>
            </a:r>
            <a:r>
              <a:rPr lang="en-US" altLang="en-US" sz="2400" i="1" dirty="0">
                <a:latin typeface="Times New Roman" panose="02020603050405020304" pitchFamily="18" charset="0"/>
                <a:cs typeface="Times New Roman" panose="02020603050405020304" pitchFamily="18" charset="0"/>
              </a:rPr>
              <a:t>w </a:t>
            </a:r>
            <a:r>
              <a:rPr lang="en-US" altLang="en-US" sz="2400" dirty="0" err="1"/>
              <a:t>sufficientemente</a:t>
            </a:r>
            <a:r>
              <a:rPr lang="en-US" altLang="en-US" sz="2400" dirty="0"/>
              <a:t> </a:t>
            </a:r>
            <a:r>
              <a:rPr lang="en-US" altLang="en-US" sz="2400" dirty="0" err="1"/>
              <a:t>grande</a:t>
            </a:r>
            <a:r>
              <a:rPr lang="en-US" altLang="en-US" sz="2400" dirty="0"/>
              <a:t>, </a:t>
            </a:r>
            <a:r>
              <a:rPr lang="en-US" altLang="en-US" sz="2400" dirty="0" err="1"/>
              <a:t>tal</a:t>
            </a:r>
            <a:r>
              <a:rPr lang="en-US" altLang="en-US" sz="2400" dirty="0"/>
              <a:t> que la </a:t>
            </a:r>
            <a:r>
              <a:rPr lang="en-US" altLang="en-US" sz="2400" dirty="0" err="1"/>
              <a:t>autocorrelación</a:t>
            </a:r>
            <a:r>
              <a:rPr lang="en-US" altLang="en-US" sz="2400" dirty="0"/>
              <a:t> es </a:t>
            </a:r>
            <a:r>
              <a:rPr lang="en-US" altLang="en-US" sz="2400" dirty="0" err="1"/>
              <a:t>pequeña</a:t>
            </a:r>
            <a:r>
              <a:rPr lang="en-US" altLang="en-US" sz="2400" dirty="0"/>
              <a:t>… &lt;0.1?</a:t>
            </a:r>
          </a:p>
          <a:p>
            <a:pPr eaLnBrk="1" hangingPunct="1">
              <a:spcBef>
                <a:spcPts val="600"/>
              </a:spcBef>
              <a:buClr>
                <a:srgbClr val="632523"/>
              </a:buClr>
              <a:buSzPct val="109000"/>
              <a:buFont typeface="Times New Roman" panose="02020603050405020304" pitchFamily="18" charset="0"/>
              <a:buChar char="•"/>
            </a:pPr>
            <a:r>
              <a:rPr lang="en-US" altLang="en-US" sz="2400" i="1" dirty="0">
                <a:latin typeface="Times New Roman" panose="02020603050405020304" pitchFamily="18" charset="0"/>
                <a:cs typeface="Times New Roman" panose="02020603050405020304" pitchFamily="18" charset="0"/>
              </a:rPr>
              <a:t>T  </a:t>
            </a:r>
            <a:r>
              <a:rPr lang="en-US" altLang="en-US" sz="2400" dirty="0"/>
              <a:t>is el numero de </a:t>
            </a:r>
            <a:r>
              <a:rPr lang="en-US" altLang="en-US" sz="2400" dirty="0" err="1"/>
              <a:t>muestras</a:t>
            </a:r>
            <a:r>
              <a:rPr lang="en-US" altLang="en-US" sz="2400" dirty="0"/>
              <a:t> (or </a:t>
            </a:r>
            <a:r>
              <a:rPr lang="en-US" altLang="en-US" sz="2400" dirty="0" err="1"/>
              <a:t>iteraciones</a:t>
            </a:r>
            <a:r>
              <a:rPr lang="en-US" altLang="en-US" sz="2400" dirty="0"/>
              <a:t> MCMC)</a:t>
            </a:r>
          </a:p>
          <a:p>
            <a:pPr eaLnBrk="1" hangingPunct="1">
              <a:spcBef>
                <a:spcPts val="600"/>
              </a:spcBef>
              <a:buClrTx/>
              <a:buSzPct val="109000"/>
              <a:buFontTx/>
              <a:buNone/>
            </a:pPr>
            <a:r>
              <a:rPr lang="en-US" altLang="en-US" sz="2400" dirty="0"/>
              <a:t> </a:t>
            </a:r>
          </a:p>
          <a:p>
            <a:pPr eaLnBrk="1" hangingPunct="1">
              <a:spcBef>
                <a:spcPts val="600"/>
              </a:spcBef>
              <a:buClr>
                <a:srgbClr val="632523"/>
              </a:buClr>
              <a:buSzPct val="109000"/>
              <a:buFont typeface="Arial" panose="020B0604020202020204" pitchFamily="34" charset="0"/>
              <a:buChar char="•"/>
            </a:pPr>
            <a:r>
              <a:rPr lang="en-US" altLang="en-US" sz="2400" dirty="0"/>
              <a:t>                                                                  </a:t>
            </a:r>
          </a:p>
          <a:p>
            <a:pPr eaLnBrk="1" hangingPunct="1">
              <a:spcBef>
                <a:spcPts val="275"/>
              </a:spcBef>
              <a:buClrTx/>
              <a:buSzPct val="109000"/>
              <a:buFontTx/>
              <a:buNone/>
            </a:pPr>
            <a:endParaRPr lang="en-US" altLang="en-US" sz="1100" dirty="0"/>
          </a:p>
          <a:p>
            <a:pPr eaLnBrk="1" hangingPunct="1">
              <a:spcBef>
                <a:spcPts val="600"/>
              </a:spcBef>
              <a:buClrTx/>
              <a:buSzPct val="109000"/>
              <a:buFontTx/>
              <a:buNone/>
            </a:pPr>
            <a:r>
              <a:rPr lang="en-US" altLang="en-US" sz="2400" dirty="0"/>
              <a:t>      es la </a:t>
            </a:r>
            <a:r>
              <a:rPr lang="en-US" altLang="en-US" sz="2400" dirty="0" err="1"/>
              <a:t>autocorrelación</a:t>
            </a:r>
            <a:r>
              <a:rPr lang="en-US" altLang="en-US" sz="2400" dirty="0"/>
              <a:t> </a:t>
            </a:r>
            <a:r>
              <a:rPr lang="en-US" altLang="en-US" sz="2400" dirty="0" err="1"/>
              <a:t>estimada</a:t>
            </a:r>
            <a:r>
              <a:rPr lang="en-US" altLang="en-US" sz="2400" dirty="0"/>
              <a:t> </a:t>
            </a:r>
            <a:r>
              <a:rPr lang="en-US" altLang="en-US" sz="2400" dirty="0" err="1"/>
              <a:t>en</a:t>
            </a:r>
            <a:r>
              <a:rPr lang="en-US" altLang="en-US" sz="2400" dirty="0"/>
              <a:t> un lag k                                      </a:t>
            </a:r>
          </a:p>
        </p:txBody>
      </p:sp>
      <p:pic>
        <p:nvPicPr>
          <p:cNvPr id="87044" name="Picture 3">
            <a:extLst>
              <a:ext uri="{FF2B5EF4-FFF2-40B4-BE49-F238E27FC236}">
                <a16:creationId xmlns:a16="http://schemas.microsoft.com/office/drawing/2014/main" id="{37C05675-043F-44BC-97B4-817456002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8" y="2984500"/>
            <a:ext cx="368617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4">
            <a:extLst>
              <a:ext uri="{FF2B5EF4-FFF2-40B4-BE49-F238E27FC236}">
                <a16:creationId xmlns:a16="http://schemas.microsoft.com/office/drawing/2014/main" id="{0C4F92F6-A41C-44CC-B6C5-3E74D4D9EB56}"/>
              </a:ext>
            </a:extLst>
          </p:cNvPr>
          <p:cNvSpPr txBox="1">
            <a:spLocks noChangeArrowheads="1"/>
          </p:cNvSpPr>
          <p:nvPr/>
        </p:nvSpPr>
        <p:spPr bwMode="auto">
          <a:xfrm>
            <a:off x="7315200" y="6488113"/>
            <a:ext cx="1820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Kass et al. 1998</a:t>
            </a:r>
          </a:p>
        </p:txBody>
      </p:sp>
      <p:pic>
        <p:nvPicPr>
          <p:cNvPr id="87046" name="Picture 5">
            <a:extLst>
              <a:ext uri="{FF2B5EF4-FFF2-40B4-BE49-F238E27FC236}">
                <a16:creationId xmlns:a16="http://schemas.microsoft.com/office/drawing/2014/main" id="{C6450855-827A-42B6-8D06-0624F5132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57800"/>
            <a:ext cx="394017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E20BB981-191B-424A-A8DB-A15B1A348353}"/>
              </a:ext>
            </a:extLst>
          </p:cNvPr>
          <p:cNvSpPr>
            <a:spLocks noGrp="1" noChangeArrowheads="1"/>
          </p:cNvSpPr>
          <p:nvPr>
            <p:ph type="title" idx="4294967295"/>
          </p:nvPr>
        </p:nvSpPr>
        <p:spPr bwMode="auto">
          <a:xfrm>
            <a:off x="457200" y="427039"/>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Raleo</a:t>
            </a:r>
            <a:r>
              <a:rPr lang="en-GB" altLang="en-US" dirty="0"/>
              <a:t> (Thinning out)</a:t>
            </a:r>
            <a:endParaRPr lang="en-US" altLang="en-US" dirty="0"/>
          </a:p>
        </p:txBody>
      </p:sp>
      <p:sp>
        <p:nvSpPr>
          <p:cNvPr id="84995" name="AutoShape 2">
            <a:extLst>
              <a:ext uri="{FF2B5EF4-FFF2-40B4-BE49-F238E27FC236}">
                <a16:creationId xmlns:a16="http://schemas.microsoft.com/office/drawing/2014/main" id="{02F1EB3B-4352-4BF1-842F-D43ADC16910D}"/>
              </a:ext>
            </a:extLst>
          </p:cNvPr>
          <p:cNvSpPr>
            <a:spLocks noChangeArrowheads="1"/>
          </p:cNvSpPr>
          <p:nvPr/>
        </p:nvSpPr>
        <p:spPr bwMode="auto">
          <a:xfrm>
            <a:off x="542925" y="2525713"/>
            <a:ext cx="81438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6" name="AutoShape 3">
            <a:extLst>
              <a:ext uri="{FF2B5EF4-FFF2-40B4-BE49-F238E27FC236}">
                <a16:creationId xmlns:a16="http://schemas.microsoft.com/office/drawing/2014/main" id="{80B08D64-94AD-453C-A570-7A66256C6943}"/>
              </a:ext>
            </a:extLst>
          </p:cNvPr>
          <p:cNvSpPr>
            <a:spLocks noChangeArrowheads="1"/>
          </p:cNvSpPr>
          <p:nvPr/>
        </p:nvSpPr>
        <p:spPr bwMode="auto">
          <a:xfrm>
            <a:off x="542925" y="25257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4997" name="Text Box 4">
            <a:extLst>
              <a:ext uri="{FF2B5EF4-FFF2-40B4-BE49-F238E27FC236}">
                <a16:creationId xmlns:a16="http://schemas.microsoft.com/office/drawing/2014/main" id="{C36834C2-4778-401A-8160-7CBF4D9A5C49}"/>
              </a:ext>
            </a:extLst>
          </p:cNvPr>
          <p:cNvSpPr txBox="1">
            <a:spLocks noChangeArrowheads="1"/>
          </p:cNvSpPr>
          <p:nvPr/>
        </p:nvSpPr>
        <p:spPr bwMode="auto">
          <a:xfrm>
            <a:off x="304800" y="1597026"/>
            <a:ext cx="867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Si el </a:t>
            </a:r>
            <a:r>
              <a:rPr lang="en-US" altLang="en-US" sz="1800" dirty="0" err="1"/>
              <a:t>tamaño</a:t>
            </a:r>
            <a:r>
              <a:rPr lang="en-US" altLang="en-US" sz="1800" dirty="0"/>
              <a:t> </a:t>
            </a:r>
            <a:r>
              <a:rPr lang="en-US" altLang="en-US" sz="1800" dirty="0" err="1"/>
              <a:t>efectivo</a:t>
            </a:r>
            <a:r>
              <a:rPr lang="en-US" altLang="en-US" sz="1800" dirty="0"/>
              <a:t> de </a:t>
            </a:r>
            <a:r>
              <a:rPr lang="en-US" altLang="en-US" sz="1800" dirty="0" err="1"/>
              <a:t>muestra</a:t>
            </a:r>
            <a:r>
              <a:rPr lang="en-US" altLang="en-US" sz="1800" dirty="0"/>
              <a:t> es </a:t>
            </a:r>
            <a:r>
              <a:rPr lang="en-US" altLang="en-US" sz="1800" dirty="0" err="1"/>
              <a:t>muy</a:t>
            </a:r>
            <a:r>
              <a:rPr lang="en-US" altLang="en-US" sz="1800" dirty="0"/>
              <a:t> </a:t>
            </a:r>
            <a:r>
              <a:rPr lang="en-US" altLang="en-US" sz="1800" dirty="0" err="1"/>
              <a:t>limitado</a:t>
            </a:r>
            <a:r>
              <a:rPr lang="en-US" altLang="en-US" sz="1800" dirty="0"/>
              <a:t>, </a:t>
            </a:r>
            <a:r>
              <a:rPr lang="en-US" altLang="en-US" sz="1800" dirty="0" err="1"/>
              <a:t>digamos</a:t>
            </a:r>
            <a:r>
              <a:rPr lang="en-US" altLang="en-US" sz="1800" dirty="0"/>
              <a:t> 1/10 del </a:t>
            </a:r>
            <a:r>
              <a:rPr lang="en-US" altLang="en-US" sz="1800" dirty="0" err="1"/>
              <a:t>tamaño</a:t>
            </a:r>
            <a:r>
              <a:rPr lang="en-US" altLang="en-US" sz="1800" dirty="0"/>
              <a:t> </a:t>
            </a:r>
            <a:r>
              <a:rPr lang="en-US" altLang="en-US" sz="1800" dirty="0" err="1"/>
              <a:t>muestral</a:t>
            </a:r>
            <a:r>
              <a:rPr lang="en-US" altLang="en-US" sz="1800" dirty="0"/>
              <a:t>, </a:t>
            </a:r>
            <a:r>
              <a:rPr lang="en-US" altLang="en-US" sz="1800" dirty="0" err="1"/>
              <a:t>podriamos</a:t>
            </a:r>
            <a:r>
              <a:rPr lang="en-US" altLang="en-US" sz="1800" dirty="0"/>
              <a:t> </a:t>
            </a:r>
            <a:r>
              <a:rPr lang="en-US" altLang="en-US" sz="1800" dirty="0" err="1"/>
              <a:t>guardar</a:t>
            </a:r>
            <a:r>
              <a:rPr lang="en-US" altLang="en-US" sz="1800" dirty="0"/>
              <a:t> </a:t>
            </a:r>
            <a:r>
              <a:rPr lang="en-US" altLang="en-US" sz="1800" dirty="0" err="1"/>
              <a:t>toda</a:t>
            </a:r>
            <a:r>
              <a:rPr lang="en-US" altLang="en-US" sz="1800" dirty="0"/>
              <a:t> la </a:t>
            </a:r>
            <a:r>
              <a:rPr lang="en-US" altLang="en-US" sz="1800" dirty="0" err="1"/>
              <a:t>cadena</a:t>
            </a:r>
            <a:r>
              <a:rPr lang="en-US" altLang="en-US" sz="1800" dirty="0"/>
              <a:t>, o….</a:t>
            </a:r>
          </a:p>
        </p:txBody>
      </p:sp>
      <p:sp>
        <p:nvSpPr>
          <p:cNvPr id="84998" name="Text Box 5">
            <a:extLst>
              <a:ext uri="{FF2B5EF4-FFF2-40B4-BE49-F238E27FC236}">
                <a16:creationId xmlns:a16="http://schemas.microsoft.com/office/drawing/2014/main" id="{9BFE5BD2-BEC7-4B2F-8E77-3A8A9B52E604}"/>
              </a:ext>
            </a:extLst>
          </p:cNvPr>
          <p:cNvSpPr txBox="1">
            <a:spLocks noChangeArrowheads="1"/>
          </p:cNvSpPr>
          <p:nvPr/>
        </p:nvSpPr>
        <p:spPr bwMode="auto">
          <a:xfrm>
            <a:off x="304800" y="3033713"/>
            <a:ext cx="86709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a:t>Tal </a:t>
            </a:r>
            <a:r>
              <a:rPr lang="en-US" altLang="en-US" sz="2000" dirty="0" err="1"/>
              <a:t>vez</a:t>
            </a:r>
            <a:r>
              <a:rPr lang="en-US" altLang="en-US" sz="2000" dirty="0"/>
              <a:t> solo </a:t>
            </a:r>
            <a:r>
              <a:rPr lang="en-US" altLang="en-US" sz="2000" dirty="0" err="1"/>
              <a:t>guardar</a:t>
            </a:r>
            <a:r>
              <a:rPr lang="en-US" altLang="en-US" sz="2000" dirty="0"/>
              <a:t> 1 de </a:t>
            </a:r>
            <a:r>
              <a:rPr lang="en-US" altLang="en-US" sz="2000" dirty="0" err="1"/>
              <a:t>cada</a:t>
            </a:r>
            <a:r>
              <a:rPr lang="en-US" altLang="en-US" sz="2000" dirty="0"/>
              <a:t> 10 </a:t>
            </a:r>
            <a:r>
              <a:rPr lang="en-US" altLang="en-US" sz="2000" dirty="0" err="1"/>
              <a:t>iteraciones</a:t>
            </a:r>
            <a:r>
              <a:rPr lang="en-US" altLang="en-US" sz="2000" dirty="0"/>
              <a:t> que </a:t>
            </a:r>
            <a:r>
              <a:rPr lang="en-US" altLang="en-US" sz="2000" dirty="0" err="1"/>
              <a:t>tendrán</a:t>
            </a:r>
            <a:r>
              <a:rPr lang="en-US" altLang="en-US" sz="2000" dirty="0"/>
              <a:t> el </a:t>
            </a:r>
            <a:r>
              <a:rPr lang="en-US" altLang="en-US" sz="2000" dirty="0" err="1"/>
              <a:t>mismo</a:t>
            </a:r>
            <a:r>
              <a:rPr lang="en-US" altLang="en-US" sz="2000" dirty="0"/>
              <a:t> </a:t>
            </a:r>
            <a:r>
              <a:rPr lang="en-US" altLang="en-US" sz="2000" dirty="0" err="1"/>
              <a:t>tamaño</a:t>
            </a:r>
            <a:r>
              <a:rPr lang="en-US" altLang="en-US" sz="2000" dirty="0"/>
              <a:t> </a:t>
            </a:r>
            <a:r>
              <a:rPr lang="en-US" altLang="en-US" sz="2000" dirty="0" err="1"/>
              <a:t>efectivo</a:t>
            </a:r>
            <a:r>
              <a:rPr lang="en-US" altLang="en-US" sz="2000" dirty="0"/>
              <a:t>.</a:t>
            </a:r>
          </a:p>
        </p:txBody>
      </p:sp>
      <p:sp>
        <p:nvSpPr>
          <p:cNvPr id="84999" name="Text Box 6">
            <a:extLst>
              <a:ext uri="{FF2B5EF4-FFF2-40B4-BE49-F238E27FC236}">
                <a16:creationId xmlns:a16="http://schemas.microsoft.com/office/drawing/2014/main" id="{FE44606C-0994-4A08-A277-81C23642D5BB}"/>
              </a:ext>
            </a:extLst>
          </p:cNvPr>
          <p:cNvSpPr txBox="1">
            <a:spLocks noChangeArrowheads="1"/>
          </p:cNvSpPr>
          <p:nvPr/>
        </p:nvSpPr>
        <p:spPr bwMode="auto">
          <a:xfrm>
            <a:off x="304800" y="3953688"/>
            <a:ext cx="82296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La </a:t>
            </a:r>
            <a:r>
              <a:rPr lang="en-US" altLang="en-US" sz="1800" dirty="0" err="1"/>
              <a:t>Mayoría</a:t>
            </a:r>
            <a:r>
              <a:rPr lang="en-US" altLang="en-US" sz="1800" dirty="0"/>
              <a:t> de los </a:t>
            </a:r>
            <a:r>
              <a:rPr lang="en-US" altLang="en-US" sz="1800" dirty="0" err="1"/>
              <a:t>libros</a:t>
            </a:r>
            <a:r>
              <a:rPr lang="en-US" altLang="en-US" sz="1800" dirty="0"/>
              <a:t> y </a:t>
            </a:r>
            <a:r>
              <a:rPr lang="en-US" altLang="en-US" sz="1800" dirty="0" err="1"/>
              <a:t>publicaciones</a:t>
            </a:r>
            <a:r>
              <a:rPr lang="en-US" altLang="en-US" sz="1800" dirty="0"/>
              <a:t> </a:t>
            </a:r>
            <a:r>
              <a:rPr lang="en-US" altLang="en-US" sz="1800" dirty="0" err="1"/>
              <a:t>sugieren</a:t>
            </a:r>
            <a:r>
              <a:rPr lang="en-US" altLang="en-US" sz="1800" dirty="0"/>
              <a:t> que “</a:t>
            </a:r>
            <a:r>
              <a:rPr lang="en-US" altLang="en-US" sz="1800" b="1" u="sng" dirty="0" err="1"/>
              <a:t>si</a:t>
            </a:r>
            <a:r>
              <a:rPr lang="en-US" altLang="en-US" sz="1800" b="1" u="sng" dirty="0"/>
              <a:t> no hay </a:t>
            </a:r>
            <a:r>
              <a:rPr lang="en-US" altLang="en-US" sz="1800" b="1" u="sng" dirty="0" err="1"/>
              <a:t>limitaciones</a:t>
            </a:r>
            <a:r>
              <a:rPr lang="en-US" altLang="en-US" sz="1800" b="1" u="sng" dirty="0"/>
              <a:t> de </a:t>
            </a:r>
            <a:r>
              <a:rPr lang="en-US" altLang="en-US" sz="1800" b="1" u="sng" dirty="0" err="1"/>
              <a:t>almacenamiento</a:t>
            </a:r>
            <a:r>
              <a:rPr lang="en-US" altLang="en-US" sz="1800" dirty="0"/>
              <a:t>”, </a:t>
            </a:r>
            <a:r>
              <a:rPr lang="en-US" altLang="en-US" sz="1800" dirty="0" err="1"/>
              <a:t>siempre</a:t>
            </a:r>
            <a:r>
              <a:rPr lang="en-US" altLang="en-US" sz="1800" dirty="0"/>
              <a:t> es major </a:t>
            </a:r>
            <a:r>
              <a:rPr lang="en-US" altLang="en-US" sz="1800" dirty="0" err="1"/>
              <a:t>guardar</a:t>
            </a:r>
            <a:r>
              <a:rPr lang="en-US" altLang="en-US" sz="1800" dirty="0"/>
              <a:t> </a:t>
            </a:r>
            <a:r>
              <a:rPr lang="en-US" altLang="en-US" sz="1800" dirty="0" err="1"/>
              <a:t>todo</a:t>
            </a:r>
            <a:r>
              <a:rPr lang="en-US" altLang="en-US" sz="1800" dirty="0"/>
              <a:t> y no </a:t>
            </a:r>
            <a:r>
              <a:rPr lang="en-US" altLang="en-US" sz="1800" dirty="0" err="1"/>
              <a:t>ralear</a:t>
            </a:r>
            <a:r>
              <a:rPr lang="en-US" altLang="en-US" sz="1800" dirty="0"/>
              <a:t>.</a:t>
            </a:r>
          </a:p>
          <a:p>
            <a:pPr eaLnBrk="1" hangingPunct="1">
              <a:spcBef>
                <a:spcPct val="0"/>
              </a:spcBef>
            </a:pPr>
            <a:endParaRPr lang="en-US" altLang="en-US" sz="1800" dirty="0"/>
          </a:p>
          <a:p>
            <a:pPr eaLnBrk="1" hangingPunct="1">
              <a:spcBef>
                <a:spcPct val="0"/>
              </a:spcBef>
            </a:pPr>
            <a:r>
              <a:rPr lang="en-US" altLang="en-US" sz="1800" dirty="0" err="1"/>
              <a:t>Eso</a:t>
            </a:r>
            <a:r>
              <a:rPr lang="en-US" altLang="en-US" sz="1800" dirty="0"/>
              <a:t> es una </a:t>
            </a:r>
            <a:r>
              <a:rPr lang="en-US" altLang="en-US" sz="1800" dirty="0" err="1"/>
              <a:t>condicion</a:t>
            </a:r>
            <a:r>
              <a:rPr lang="en-US" altLang="en-US" sz="1800" dirty="0"/>
              <a:t> </a:t>
            </a:r>
            <a:r>
              <a:rPr lang="en-US" altLang="en-US" sz="1800" dirty="0" err="1"/>
              <a:t>enorme</a:t>
            </a:r>
            <a:r>
              <a:rPr lang="en-US" altLang="en-US" sz="1800" dirty="0"/>
              <a:t>.</a:t>
            </a:r>
          </a:p>
          <a:p>
            <a:pPr eaLnBrk="1" hangingPunct="1">
              <a:spcBef>
                <a:spcPct val="0"/>
              </a:spcBef>
            </a:pPr>
            <a:r>
              <a:rPr lang="en-US" altLang="en-US" sz="1800" dirty="0"/>
              <a:t>El </a:t>
            </a:r>
            <a:r>
              <a:rPr lang="en-US" altLang="en-US" sz="1800" dirty="0" err="1"/>
              <a:t>almacenamiento</a:t>
            </a:r>
            <a:r>
              <a:rPr lang="en-US" altLang="en-US" sz="1800" dirty="0"/>
              <a:t> es </a:t>
            </a:r>
            <a:r>
              <a:rPr lang="en-US" altLang="en-US" sz="1800" dirty="0" err="1"/>
              <a:t>caro</a:t>
            </a:r>
            <a:r>
              <a:rPr lang="en-US" altLang="en-US" sz="1800" dirty="0"/>
              <a:t>. </a:t>
            </a:r>
            <a:r>
              <a:rPr lang="en-US" altLang="en-US" sz="1800" dirty="0" err="1"/>
              <a:t>Especialmente</a:t>
            </a:r>
            <a:r>
              <a:rPr lang="en-US" altLang="en-US" sz="1800" dirty="0"/>
              <a:t> </a:t>
            </a:r>
            <a:r>
              <a:rPr lang="en-US" altLang="en-US" sz="1800" dirty="0" err="1"/>
              <a:t>en</a:t>
            </a:r>
            <a:r>
              <a:rPr lang="en-US" altLang="en-US" sz="1800" dirty="0"/>
              <a:t> RAM.</a:t>
            </a:r>
          </a:p>
          <a:p>
            <a:pPr eaLnBrk="1" hangingPunct="1">
              <a:spcBef>
                <a:spcPct val="0"/>
              </a:spcBef>
            </a:pPr>
            <a:endParaRPr lang="en-US" altLang="en-US" sz="1800" dirty="0"/>
          </a:p>
          <a:p>
            <a:pPr eaLnBrk="1" hangingPunct="1">
              <a:spcBef>
                <a:spcPct val="0"/>
              </a:spcBef>
            </a:pPr>
            <a:r>
              <a:rPr lang="en-US" altLang="en-US" sz="1800" dirty="0"/>
              <a:t>Que </a:t>
            </a:r>
            <a:r>
              <a:rPr lang="en-US" altLang="en-US" sz="1800" dirty="0" err="1"/>
              <a:t>hacer</a:t>
            </a:r>
            <a:r>
              <a:rPr lang="en-US" altLang="en-US" sz="1800" dirty="0"/>
              <a:t>?</a:t>
            </a:r>
          </a:p>
          <a:p>
            <a:pPr eaLnBrk="1" hangingPunct="1">
              <a:spcBef>
                <a:spcPct val="0"/>
              </a:spcBef>
            </a:pPr>
            <a:r>
              <a:rPr lang="en-US" altLang="en-US" sz="1800" dirty="0"/>
              <a:t>No les </a:t>
            </a:r>
            <a:r>
              <a:rPr lang="en-US" altLang="en-US" sz="1800" dirty="0" err="1"/>
              <a:t>puedo</a:t>
            </a:r>
            <a:r>
              <a:rPr lang="en-US" altLang="en-US" sz="1800" dirty="0"/>
              <a:t> </a:t>
            </a:r>
            <a:r>
              <a:rPr lang="en-US" altLang="en-US" sz="1800" dirty="0" err="1"/>
              <a:t>dar</a:t>
            </a:r>
            <a:r>
              <a:rPr lang="en-US" altLang="en-US" sz="1800" dirty="0"/>
              <a:t> una </a:t>
            </a:r>
            <a:r>
              <a:rPr lang="en-US" altLang="en-US" sz="1800" dirty="0" err="1"/>
              <a:t>sugerencia</a:t>
            </a:r>
            <a:r>
              <a:rPr lang="en-US" altLang="en-US" sz="1800" dirty="0"/>
              <a:t> </a:t>
            </a:r>
            <a:r>
              <a:rPr lang="en-US" altLang="en-US" sz="1800" dirty="0" err="1"/>
              <a:t>absoluta</a:t>
            </a:r>
            <a:r>
              <a:rPr lang="en-US" altLang="en-US" sz="1800" dirty="0"/>
              <a:t>. Chequeen </a:t>
            </a:r>
            <a:r>
              <a:rPr lang="en-US" altLang="en-US" sz="1800" dirty="0" err="1"/>
              <a:t>su</a:t>
            </a:r>
            <a:r>
              <a:rPr lang="en-US" altLang="en-US" sz="1800" dirty="0"/>
              <a:t> </a:t>
            </a:r>
            <a:r>
              <a:rPr lang="en-US" altLang="en-US" sz="1800" dirty="0" err="1"/>
              <a:t>systema</a:t>
            </a:r>
            <a:r>
              <a:rPr lang="en-US" altLang="en-US" sz="1800" dirty="0"/>
              <a:t> y </a:t>
            </a:r>
            <a:r>
              <a:rPr lang="en-US" altLang="en-US" sz="1800" dirty="0" err="1"/>
              <a:t>raleen</a:t>
            </a:r>
            <a:r>
              <a:rPr lang="en-US" altLang="en-US" sz="1800" dirty="0"/>
              <a:t> </a:t>
            </a:r>
            <a:r>
              <a:rPr lang="en-US" altLang="en-US" sz="1800" dirty="0" err="1"/>
              <a:t>si</a:t>
            </a:r>
            <a:r>
              <a:rPr lang="en-US" altLang="en-US" sz="1800" dirty="0"/>
              <a:t> es </a:t>
            </a:r>
            <a:r>
              <a:rPr lang="en-US" altLang="en-US" sz="1800" dirty="0" err="1"/>
              <a:t>necesario</a:t>
            </a:r>
            <a:r>
              <a:rPr lang="en-US" altLang="en-US" sz="1800" dirty="0"/>
              <a:t>. </a:t>
            </a:r>
            <a:r>
              <a:rPr lang="en-US" altLang="en-US" sz="1800" dirty="0" err="1"/>
              <a:t>Conviene</a:t>
            </a:r>
            <a:r>
              <a:rPr lang="en-US" altLang="en-US" sz="1800" dirty="0"/>
              <a:t> </a:t>
            </a:r>
            <a:r>
              <a:rPr lang="en-US" altLang="en-US" sz="1800" dirty="0" err="1"/>
              <a:t>invertir</a:t>
            </a:r>
            <a:r>
              <a:rPr lang="en-US" altLang="en-US" sz="1800" dirty="0"/>
              <a:t> </a:t>
            </a:r>
            <a:r>
              <a:rPr lang="en-US" altLang="en-US" sz="1800" dirty="0" err="1"/>
              <a:t>tiempo</a:t>
            </a:r>
            <a:r>
              <a:rPr lang="en-US" altLang="en-US" sz="1800" dirty="0"/>
              <a:t> </a:t>
            </a:r>
            <a:r>
              <a:rPr lang="en-US" altLang="en-US" sz="1800" dirty="0" err="1"/>
              <a:t>en</a:t>
            </a:r>
            <a:r>
              <a:rPr lang="en-US" altLang="en-US" sz="1800" dirty="0"/>
              <a:t> </a:t>
            </a:r>
            <a:r>
              <a:rPr lang="en-US" altLang="en-US" sz="1800" dirty="0" err="1"/>
              <a:t>pensar</a:t>
            </a:r>
            <a:r>
              <a:rPr lang="en-US" altLang="en-US" sz="1800" dirty="0"/>
              <a:t> y </a:t>
            </a:r>
            <a:r>
              <a:rPr lang="en-US" altLang="en-US" sz="1800" dirty="0" err="1"/>
              <a:t>testear</a:t>
            </a:r>
            <a:r>
              <a:rPr lang="en-US" altLang="en-US" sz="1800" dirty="0"/>
              <a:t> </a:t>
            </a:r>
            <a:r>
              <a:rPr lang="en-US" altLang="en-US" sz="1800" dirty="0" err="1"/>
              <a:t>diagramando</a:t>
            </a:r>
            <a:r>
              <a:rPr lang="en-US" altLang="en-US" sz="1800" dirty="0"/>
              <a:t> un </a:t>
            </a:r>
            <a:r>
              <a:rPr lang="en-US" altLang="en-US" sz="1800" dirty="0" err="1"/>
              <a:t>buen</a:t>
            </a:r>
            <a:r>
              <a:rPr lang="en-US" altLang="en-US" sz="1800" dirty="0"/>
              <a:t> </a:t>
            </a:r>
            <a:r>
              <a:rPr lang="en-US" altLang="en-US" sz="1800" dirty="0" err="1"/>
              <a:t>muestreo</a:t>
            </a:r>
            <a:r>
              <a:rPr lang="en-US" altLang="en-US" sz="1800" dirty="0"/>
              <a:t>  </a:t>
            </a:r>
            <a:r>
              <a:rPr lang="en-US" altLang="en-US" sz="1800" dirty="0" err="1"/>
              <a:t>en</a:t>
            </a:r>
            <a:r>
              <a:rPr lang="en-US" altLang="en-US" sz="1800" dirty="0"/>
              <a:t> </a:t>
            </a:r>
            <a:r>
              <a:rPr lang="en-US" altLang="en-US" sz="1800" dirty="0" err="1"/>
              <a:t>vez</a:t>
            </a:r>
            <a:r>
              <a:rPr lang="en-US" altLang="en-US" sz="1800" dirty="0"/>
              <a:t> de </a:t>
            </a:r>
            <a:r>
              <a:rPr lang="en-US" altLang="en-US" sz="1800" dirty="0" err="1"/>
              <a:t>saltar</a:t>
            </a:r>
            <a:r>
              <a:rPr lang="en-US" altLang="en-US" sz="1800" dirty="0"/>
              <a:t> de cabeza con una </a:t>
            </a:r>
            <a:r>
              <a:rPr lang="en-US" altLang="en-US" sz="1800" dirty="0" err="1"/>
              <a:t>receta</a:t>
            </a:r>
            <a:r>
              <a:rPr lang="en-US" altLang="en-US" sz="1800" dirty="0"/>
              <a:t> </a:t>
            </a:r>
            <a:r>
              <a:rPr lang="en-US" altLang="en-US" sz="1800" dirty="0" err="1"/>
              <a:t>fija</a:t>
            </a:r>
            <a:r>
              <a:rPr lang="en-US" altLang="en-US" sz="1800" dirty="0"/>
              <a:t>.</a:t>
            </a:r>
          </a:p>
        </p:txBody>
      </p:sp>
      <p:sp>
        <p:nvSpPr>
          <p:cNvPr id="38919" name="Freeform 7">
            <a:extLst>
              <a:ext uri="{FF2B5EF4-FFF2-40B4-BE49-F238E27FC236}">
                <a16:creationId xmlns:a16="http://schemas.microsoft.com/office/drawing/2014/main" id="{40C1F391-A4EA-4E63-AC42-8D2A44218E46}"/>
              </a:ext>
            </a:extLst>
          </p:cNvPr>
          <p:cNvSpPr>
            <a:spLocks/>
          </p:cNvSpPr>
          <p:nvPr/>
        </p:nvSpPr>
        <p:spPr bwMode="auto">
          <a:xfrm>
            <a:off x="1833563" y="2633663"/>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0" name="Freeform 8">
            <a:extLst>
              <a:ext uri="{FF2B5EF4-FFF2-40B4-BE49-F238E27FC236}">
                <a16:creationId xmlns:a16="http://schemas.microsoft.com/office/drawing/2014/main" id="{E3D9A7D9-073C-41B0-8377-639C046A25DB}"/>
              </a:ext>
            </a:extLst>
          </p:cNvPr>
          <p:cNvSpPr>
            <a:spLocks/>
          </p:cNvSpPr>
          <p:nvPr/>
        </p:nvSpPr>
        <p:spPr bwMode="auto">
          <a:xfrm>
            <a:off x="28051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1" name="Freeform 9">
            <a:extLst>
              <a:ext uri="{FF2B5EF4-FFF2-40B4-BE49-F238E27FC236}">
                <a16:creationId xmlns:a16="http://schemas.microsoft.com/office/drawing/2014/main" id="{CFD2C96A-D4E2-4F41-8006-D904D713F12F}"/>
              </a:ext>
            </a:extLst>
          </p:cNvPr>
          <p:cNvSpPr>
            <a:spLocks/>
          </p:cNvSpPr>
          <p:nvPr/>
        </p:nvSpPr>
        <p:spPr bwMode="auto">
          <a:xfrm>
            <a:off x="3813175"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2" name="Freeform 10">
            <a:extLst>
              <a:ext uri="{FF2B5EF4-FFF2-40B4-BE49-F238E27FC236}">
                <a16:creationId xmlns:a16="http://schemas.microsoft.com/office/drawing/2014/main" id="{35A2D977-D314-47CC-9D92-ECB0005EAFE2}"/>
              </a:ext>
            </a:extLst>
          </p:cNvPr>
          <p:cNvSpPr>
            <a:spLocks/>
          </p:cNvSpPr>
          <p:nvPr/>
        </p:nvSpPr>
        <p:spPr bwMode="auto">
          <a:xfrm>
            <a:off x="4786313"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3" name="Freeform 11">
            <a:extLst>
              <a:ext uri="{FF2B5EF4-FFF2-40B4-BE49-F238E27FC236}">
                <a16:creationId xmlns:a16="http://schemas.microsoft.com/office/drawing/2014/main" id="{9D4439B0-34BC-4A08-8883-1E85B46FF130}"/>
              </a:ext>
            </a:extLst>
          </p:cNvPr>
          <p:cNvSpPr>
            <a:spLocks/>
          </p:cNvSpPr>
          <p:nvPr/>
        </p:nvSpPr>
        <p:spPr bwMode="auto">
          <a:xfrm>
            <a:off x="5721350" y="2632075"/>
            <a:ext cx="966788" cy="336550"/>
          </a:xfrm>
          <a:custGeom>
            <a:avLst/>
            <a:gdLst>
              <a:gd name="T0" fmla="*/ 0 w 2686"/>
              <a:gd name="T1" fmla="*/ 0 h 933"/>
              <a:gd name="T2" fmla="*/ 426524 w 2686"/>
              <a:gd name="T3" fmla="*/ 313103 h 933"/>
              <a:gd name="T4" fmla="*/ 867086 w 2686"/>
              <a:gd name="T5" fmla="*/ 184688 h 933"/>
              <a:gd name="T6" fmla="*/ 952391 w 2686"/>
              <a:gd name="T7" fmla="*/ 42565 h 933"/>
              <a:gd name="T8" fmla="*/ 966428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4" name="Freeform 12">
            <a:extLst>
              <a:ext uri="{FF2B5EF4-FFF2-40B4-BE49-F238E27FC236}">
                <a16:creationId xmlns:a16="http://schemas.microsoft.com/office/drawing/2014/main" id="{AF4F2A3D-8D8E-44CB-A3B1-BA03F426BC4C}"/>
              </a:ext>
            </a:extLst>
          </p:cNvPr>
          <p:cNvSpPr>
            <a:spLocks/>
          </p:cNvSpPr>
          <p:nvPr/>
        </p:nvSpPr>
        <p:spPr bwMode="auto">
          <a:xfrm>
            <a:off x="669448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
        <p:nvSpPr>
          <p:cNvPr id="38925" name="Freeform 13">
            <a:extLst>
              <a:ext uri="{FF2B5EF4-FFF2-40B4-BE49-F238E27FC236}">
                <a16:creationId xmlns:a16="http://schemas.microsoft.com/office/drawing/2014/main" id="{387EDA25-83F3-4694-B74F-F8A927734BFD}"/>
              </a:ext>
            </a:extLst>
          </p:cNvPr>
          <p:cNvSpPr>
            <a:spLocks/>
          </p:cNvSpPr>
          <p:nvPr/>
        </p:nvSpPr>
        <p:spPr bwMode="auto">
          <a:xfrm>
            <a:off x="7666038" y="2632075"/>
            <a:ext cx="966787" cy="336550"/>
          </a:xfrm>
          <a:custGeom>
            <a:avLst/>
            <a:gdLst>
              <a:gd name="T0" fmla="*/ 0 w 2686"/>
              <a:gd name="T1" fmla="*/ 0 h 933"/>
              <a:gd name="T2" fmla="*/ 426524 w 2686"/>
              <a:gd name="T3" fmla="*/ 313103 h 933"/>
              <a:gd name="T4" fmla="*/ 867085 w 2686"/>
              <a:gd name="T5" fmla="*/ 184688 h 933"/>
              <a:gd name="T6" fmla="*/ 952390 w 2686"/>
              <a:gd name="T7" fmla="*/ 42565 h 933"/>
              <a:gd name="T8" fmla="*/ 966427 w 2686"/>
              <a:gd name="T9" fmla="*/ 28497 h 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6" h="933">
                <a:moveTo>
                  <a:pt x="0" y="0"/>
                </a:moveTo>
                <a:cubicBezTo>
                  <a:pt x="171" y="498"/>
                  <a:pt x="685" y="795"/>
                  <a:pt x="1185" y="868"/>
                </a:cubicBezTo>
                <a:cubicBezTo>
                  <a:pt x="1622" y="932"/>
                  <a:pt x="2067" y="779"/>
                  <a:pt x="2409" y="512"/>
                </a:cubicBezTo>
                <a:lnTo>
                  <a:pt x="2646" y="118"/>
                </a:lnTo>
                <a:lnTo>
                  <a:pt x="2685" y="79"/>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buClr>
                <a:srgbClr val="000000"/>
              </a:buClr>
              <a:buSzPct val="100000"/>
              <a:buFont typeface="Times New Roman" panose="02020603050405020304" pitchFamily="18" charset="0"/>
              <a:buNone/>
              <a:defRPr/>
            </a:pP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2173B0C4-D21B-477C-81C1-412F3F1FAF3E}"/>
              </a:ext>
            </a:extLst>
          </p:cNvPr>
          <p:cNvSpPr txBox="1">
            <a:spLocks noChangeArrowheads="1"/>
          </p:cNvSpPr>
          <p:nvPr/>
        </p:nvSpPr>
        <p:spPr bwMode="auto">
          <a:xfrm>
            <a:off x="457200" y="467519"/>
            <a:ext cx="82296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400" dirty="0"/>
              <a:t>Error monte </a:t>
            </a:r>
            <a:r>
              <a:rPr lang="en-US" altLang="en-US" sz="4400" dirty="0" err="1"/>
              <a:t>carlo</a:t>
            </a:r>
            <a:endParaRPr lang="en-US" altLang="en-US" sz="4400" dirty="0"/>
          </a:p>
        </p:txBody>
      </p:sp>
      <p:sp>
        <p:nvSpPr>
          <p:cNvPr id="89091" name="Text Box 2">
            <a:extLst>
              <a:ext uri="{FF2B5EF4-FFF2-40B4-BE49-F238E27FC236}">
                <a16:creationId xmlns:a16="http://schemas.microsoft.com/office/drawing/2014/main" id="{74FB4A90-FE8B-4395-BAA9-2745DB6573DB}"/>
              </a:ext>
            </a:extLst>
          </p:cNvPr>
          <p:cNvSpPr txBox="1">
            <a:spLocks noChangeArrowheads="1"/>
          </p:cNvSpPr>
          <p:nvPr/>
        </p:nvSpPr>
        <p:spPr bwMode="auto">
          <a:xfrm>
            <a:off x="234779" y="1484871"/>
            <a:ext cx="8696496"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700"/>
              </a:spcBef>
              <a:buClr>
                <a:srgbClr val="632523"/>
              </a:buClr>
              <a:buSzPct val="109000"/>
              <a:buFont typeface="Arial" panose="020B0604020202020204" pitchFamily="34" charset="0"/>
              <a:buChar char="•"/>
            </a:pPr>
            <a:r>
              <a:rPr lang="en-US" altLang="en-US" sz="2800" dirty="0" err="1"/>
              <a:t>Variabilidad</a:t>
            </a:r>
            <a:r>
              <a:rPr lang="en-US" altLang="en-US" sz="2800" dirty="0"/>
              <a:t> del </a:t>
            </a:r>
            <a:r>
              <a:rPr lang="en-US" altLang="en-US" sz="2800" dirty="0" err="1"/>
              <a:t>estimador</a:t>
            </a:r>
            <a:r>
              <a:rPr lang="en-US" altLang="en-US" sz="2800" dirty="0"/>
              <a:t> </a:t>
            </a:r>
            <a:r>
              <a:rPr lang="en-US" altLang="en-US" sz="2800" dirty="0" err="1"/>
              <a:t>debido</a:t>
            </a:r>
            <a:r>
              <a:rPr lang="en-US" altLang="en-US" sz="2800" dirty="0"/>
              <a:t> a la </a:t>
            </a:r>
            <a:r>
              <a:rPr lang="en-US" altLang="en-US" sz="2800" dirty="0" err="1"/>
              <a:t>simulación</a:t>
            </a:r>
            <a:endParaRPr lang="en-US" altLang="en-US" sz="2800" dirty="0"/>
          </a:p>
          <a:p>
            <a:pPr eaLnBrk="1" hangingPunct="1">
              <a:spcBef>
                <a:spcPts val="700"/>
              </a:spcBef>
              <a:buClr>
                <a:srgbClr val="632523"/>
              </a:buClr>
              <a:buSzPct val="109000"/>
              <a:buFont typeface="Arial" panose="020B0604020202020204" pitchFamily="34" charset="0"/>
              <a:buChar char="•"/>
            </a:pPr>
            <a:r>
              <a:rPr lang="en-US" altLang="en-US" sz="2800" dirty="0" err="1"/>
              <a:t>Inversamente</a:t>
            </a:r>
            <a:r>
              <a:rPr lang="en-US" altLang="en-US" sz="2800" dirty="0"/>
              <a:t> </a:t>
            </a:r>
            <a:r>
              <a:rPr lang="en-US" altLang="en-US" sz="2800" dirty="0" err="1"/>
              <a:t>proprocional</a:t>
            </a:r>
            <a:r>
              <a:rPr lang="en-US" altLang="en-US" sz="2800" dirty="0"/>
              <a:t> al </a:t>
            </a:r>
            <a:r>
              <a:rPr lang="en-US" altLang="en-US" sz="2800" dirty="0" err="1"/>
              <a:t>tamaño</a:t>
            </a:r>
            <a:r>
              <a:rPr lang="en-US" altLang="en-US" sz="2800" dirty="0"/>
              <a:t> </a:t>
            </a:r>
            <a:r>
              <a:rPr lang="en-US" altLang="en-US" sz="2800" dirty="0" err="1"/>
              <a:t>muestral</a:t>
            </a:r>
            <a:r>
              <a:rPr lang="en-US" altLang="en-US" sz="2800" dirty="0"/>
              <a:t> </a:t>
            </a:r>
            <a:r>
              <a:rPr lang="en-US" altLang="en-US" sz="2800" dirty="0" err="1"/>
              <a:t>controlado</a:t>
            </a:r>
            <a:r>
              <a:rPr lang="en-US" altLang="en-US" sz="2800" dirty="0"/>
              <a:t> por el </a:t>
            </a:r>
            <a:r>
              <a:rPr lang="en-US" altLang="en-US" sz="2800" dirty="0" err="1"/>
              <a:t>analista</a:t>
            </a:r>
            <a:r>
              <a:rPr lang="en-US" altLang="en-US" sz="2800" dirty="0"/>
              <a:t> (largo de la </a:t>
            </a:r>
            <a:r>
              <a:rPr lang="en-US" altLang="en-US" sz="2800" dirty="0" err="1"/>
              <a:t>cadena</a:t>
            </a:r>
            <a:r>
              <a:rPr lang="en-US" altLang="en-US" sz="2800" dirty="0"/>
              <a:t>)</a:t>
            </a:r>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
                <a:srgbClr val="632523"/>
              </a:buClr>
              <a:buSzPct val="109000"/>
              <a:buFont typeface="Arial" panose="020B0604020202020204" pitchFamily="34" charset="0"/>
              <a:buNone/>
            </a:pPr>
            <a:endParaRPr lang="en-US" altLang="en-US" sz="2800" dirty="0"/>
          </a:p>
          <a:p>
            <a:pPr eaLnBrk="1" hangingPunct="1">
              <a:spcBef>
                <a:spcPts val="700"/>
              </a:spcBef>
              <a:buClrTx/>
              <a:buSzPct val="109000"/>
              <a:buFontTx/>
              <a:buNone/>
            </a:pPr>
            <a:r>
              <a:rPr lang="en-US" altLang="en-US" sz="2800" dirty="0"/>
              <a:t>     </a:t>
            </a:r>
            <a:r>
              <a:rPr lang="en-US" altLang="en-US" sz="2800" dirty="0" err="1"/>
              <a:t>Dónde</a:t>
            </a:r>
            <a:r>
              <a:rPr lang="en-US" altLang="en-US" sz="2800" dirty="0"/>
              <a:t>: </a:t>
            </a:r>
          </a:p>
          <a:p>
            <a:pPr eaLnBrk="1" hangingPunct="1">
              <a:spcBef>
                <a:spcPts val="700"/>
              </a:spcBef>
              <a:buClr>
                <a:srgbClr val="632523"/>
              </a:buClr>
              <a:buSzPct val="109000"/>
              <a:buFont typeface="Arial" panose="020B0604020202020204" pitchFamily="34" charset="0"/>
              <a:buNone/>
            </a:pPr>
            <a:endParaRPr lang="en-US" altLang="en-US" sz="2800" dirty="0"/>
          </a:p>
        </p:txBody>
      </p:sp>
      <p:pic>
        <p:nvPicPr>
          <p:cNvPr id="89092" name="Picture 3">
            <a:extLst>
              <a:ext uri="{FF2B5EF4-FFF2-40B4-BE49-F238E27FC236}">
                <a16:creationId xmlns:a16="http://schemas.microsoft.com/office/drawing/2014/main" id="{AFB7F675-503E-49FB-B851-705F7ACA5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00400"/>
            <a:ext cx="4848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4">
            <a:extLst>
              <a:ext uri="{FF2B5EF4-FFF2-40B4-BE49-F238E27FC236}">
                <a16:creationId xmlns:a16="http://schemas.microsoft.com/office/drawing/2014/main" id="{681AC61C-172A-4C6B-9FD6-840C21A62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791200"/>
            <a:ext cx="3055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5">
            <a:extLst>
              <a:ext uri="{FF2B5EF4-FFF2-40B4-BE49-F238E27FC236}">
                <a16:creationId xmlns:a16="http://schemas.microsoft.com/office/drawing/2014/main" id="{EBDDFC2A-81C1-415F-B494-1F24240FC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648200"/>
            <a:ext cx="5381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Text Box 6">
            <a:extLst>
              <a:ext uri="{FF2B5EF4-FFF2-40B4-BE49-F238E27FC236}">
                <a16:creationId xmlns:a16="http://schemas.microsoft.com/office/drawing/2014/main" id="{CCF3168D-2755-42E5-8E7C-BB360D913A84}"/>
              </a:ext>
            </a:extLst>
          </p:cNvPr>
          <p:cNvSpPr txBox="1">
            <a:spLocks noChangeArrowheads="1"/>
          </p:cNvSpPr>
          <p:nvPr/>
        </p:nvSpPr>
        <p:spPr bwMode="auto">
          <a:xfrm>
            <a:off x="7315200" y="6488113"/>
            <a:ext cx="1616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Roberts  1996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5CA83710-1805-4047-B110-15B3E1F90DB9}"/>
              </a:ext>
            </a:extLst>
          </p:cNvPr>
          <p:cNvSpPr>
            <a:spLocks noGrp="1" noChangeArrowheads="1"/>
          </p:cNvSpPr>
          <p:nvPr>
            <p:ph type="title" idx="4294967295"/>
          </p:nvPr>
        </p:nvSpPr>
        <p:spPr bwMode="auto">
          <a:xfrm>
            <a:off x="457993" y="536576"/>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err="1"/>
              <a:t>Criterio</a:t>
            </a:r>
            <a:r>
              <a:rPr lang="en-US" altLang="en-US" dirty="0"/>
              <a:t> de </a:t>
            </a:r>
            <a:r>
              <a:rPr lang="en-US" altLang="en-US" dirty="0" err="1"/>
              <a:t>convergencia</a:t>
            </a:r>
            <a:r>
              <a:rPr lang="en-US" altLang="en-US" dirty="0"/>
              <a:t> de Gelman and Rubin</a:t>
            </a:r>
          </a:p>
        </p:txBody>
      </p:sp>
      <p:sp>
        <p:nvSpPr>
          <p:cNvPr id="91140" name="AutoShape 3">
            <a:extLst>
              <a:ext uri="{FF2B5EF4-FFF2-40B4-BE49-F238E27FC236}">
                <a16:creationId xmlns:a16="http://schemas.microsoft.com/office/drawing/2014/main" id="{E62915B7-2592-4B5E-9C05-D1B27804971B}"/>
              </a:ext>
            </a:extLst>
          </p:cNvPr>
          <p:cNvSpPr>
            <a:spLocks noChangeArrowheads="1"/>
          </p:cNvSpPr>
          <p:nvPr/>
        </p:nvSpPr>
        <p:spPr bwMode="auto">
          <a:xfrm>
            <a:off x="519113" y="3665538"/>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1" name="AutoShape 4">
            <a:extLst>
              <a:ext uri="{FF2B5EF4-FFF2-40B4-BE49-F238E27FC236}">
                <a16:creationId xmlns:a16="http://schemas.microsoft.com/office/drawing/2014/main" id="{C954EDF5-BE16-4C82-8473-EDDF8E015325}"/>
              </a:ext>
            </a:extLst>
          </p:cNvPr>
          <p:cNvSpPr>
            <a:spLocks noChangeArrowheads="1"/>
          </p:cNvSpPr>
          <p:nvPr/>
        </p:nvSpPr>
        <p:spPr bwMode="auto">
          <a:xfrm>
            <a:off x="519113" y="3665538"/>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2" name="AutoShape 5">
            <a:extLst>
              <a:ext uri="{FF2B5EF4-FFF2-40B4-BE49-F238E27FC236}">
                <a16:creationId xmlns:a16="http://schemas.microsoft.com/office/drawing/2014/main" id="{0A4C0A98-C4BA-4813-809C-65F1270B139E}"/>
              </a:ext>
            </a:extLst>
          </p:cNvPr>
          <p:cNvSpPr>
            <a:spLocks noChangeArrowheads="1"/>
          </p:cNvSpPr>
          <p:nvPr/>
        </p:nvSpPr>
        <p:spPr bwMode="auto">
          <a:xfrm>
            <a:off x="519113" y="391795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3" name="AutoShape 6">
            <a:extLst>
              <a:ext uri="{FF2B5EF4-FFF2-40B4-BE49-F238E27FC236}">
                <a16:creationId xmlns:a16="http://schemas.microsoft.com/office/drawing/2014/main" id="{EB0EA9E2-DC90-455C-9F91-8CC642B39D0F}"/>
              </a:ext>
            </a:extLst>
          </p:cNvPr>
          <p:cNvSpPr>
            <a:spLocks noChangeArrowheads="1"/>
          </p:cNvSpPr>
          <p:nvPr/>
        </p:nvSpPr>
        <p:spPr bwMode="auto">
          <a:xfrm>
            <a:off x="519113" y="391795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4" name="AutoShape 7">
            <a:extLst>
              <a:ext uri="{FF2B5EF4-FFF2-40B4-BE49-F238E27FC236}">
                <a16:creationId xmlns:a16="http://schemas.microsoft.com/office/drawing/2014/main" id="{37856CDE-5073-42F3-A593-0552151B99BD}"/>
              </a:ext>
            </a:extLst>
          </p:cNvPr>
          <p:cNvSpPr>
            <a:spLocks noChangeArrowheads="1"/>
          </p:cNvSpPr>
          <p:nvPr/>
        </p:nvSpPr>
        <p:spPr bwMode="auto">
          <a:xfrm>
            <a:off x="519113" y="4168775"/>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5" name="AutoShape 8">
            <a:extLst>
              <a:ext uri="{FF2B5EF4-FFF2-40B4-BE49-F238E27FC236}">
                <a16:creationId xmlns:a16="http://schemas.microsoft.com/office/drawing/2014/main" id="{31D594D0-0022-47BA-9F32-E855FFC9786A}"/>
              </a:ext>
            </a:extLst>
          </p:cNvPr>
          <p:cNvSpPr>
            <a:spLocks noChangeArrowheads="1"/>
          </p:cNvSpPr>
          <p:nvPr/>
        </p:nvSpPr>
        <p:spPr bwMode="auto">
          <a:xfrm>
            <a:off x="519113" y="4168775"/>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6" name="AutoShape 9">
            <a:extLst>
              <a:ext uri="{FF2B5EF4-FFF2-40B4-BE49-F238E27FC236}">
                <a16:creationId xmlns:a16="http://schemas.microsoft.com/office/drawing/2014/main" id="{F4983F69-48D9-4E4B-B9E1-7C634A4B6290}"/>
              </a:ext>
            </a:extLst>
          </p:cNvPr>
          <p:cNvSpPr>
            <a:spLocks noChangeArrowheads="1"/>
          </p:cNvSpPr>
          <p:nvPr/>
        </p:nvSpPr>
        <p:spPr bwMode="auto">
          <a:xfrm>
            <a:off x="519113" y="4457700"/>
            <a:ext cx="28860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7" name="AutoShape 10">
            <a:extLst>
              <a:ext uri="{FF2B5EF4-FFF2-40B4-BE49-F238E27FC236}">
                <a16:creationId xmlns:a16="http://schemas.microsoft.com/office/drawing/2014/main" id="{FDB81296-3ABA-4B42-AAC3-458617EE5793}"/>
              </a:ext>
            </a:extLst>
          </p:cNvPr>
          <p:cNvSpPr>
            <a:spLocks noChangeArrowheads="1"/>
          </p:cNvSpPr>
          <p:nvPr/>
        </p:nvSpPr>
        <p:spPr bwMode="auto">
          <a:xfrm>
            <a:off x="519113" y="4457700"/>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1149" name="Line 12">
            <a:extLst>
              <a:ext uri="{FF2B5EF4-FFF2-40B4-BE49-F238E27FC236}">
                <a16:creationId xmlns:a16="http://schemas.microsoft.com/office/drawing/2014/main" id="{1BF206EC-D080-49BD-8574-A94C243AFE9D}"/>
              </a:ext>
            </a:extLst>
          </p:cNvPr>
          <p:cNvSpPr>
            <a:spLocks noChangeShapeType="1"/>
          </p:cNvSpPr>
          <p:nvPr/>
        </p:nvSpPr>
        <p:spPr bwMode="auto">
          <a:xfrm flipV="1">
            <a:off x="5797550" y="4151322"/>
            <a:ext cx="1143000" cy="9175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50" name="Text Box 13">
            <a:extLst>
              <a:ext uri="{FF2B5EF4-FFF2-40B4-BE49-F238E27FC236}">
                <a16:creationId xmlns:a16="http://schemas.microsoft.com/office/drawing/2014/main" id="{71C55800-3C08-412B-B6C4-7EDCDFA41E97}"/>
              </a:ext>
            </a:extLst>
          </p:cNvPr>
          <p:cNvSpPr txBox="1">
            <a:spLocks noChangeArrowheads="1"/>
          </p:cNvSpPr>
          <p:nvPr/>
        </p:nvSpPr>
        <p:spPr bwMode="auto">
          <a:xfrm>
            <a:off x="5535827" y="5412406"/>
            <a:ext cx="388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dentro de la </a:t>
            </a:r>
            <a:r>
              <a:rPr lang="en-US" altLang="en-US" sz="1800" u="sng" dirty="0" err="1"/>
              <a:t>cadena</a:t>
            </a:r>
            <a:r>
              <a:rPr lang="en-US" altLang="en-US" sz="1800" u="sng" dirty="0"/>
              <a:t>:</a:t>
            </a:r>
            <a:r>
              <a:rPr lang="en-US" altLang="en-US" sz="1800" dirty="0"/>
              <a:t> </a:t>
            </a:r>
          </a:p>
        </p:txBody>
      </p:sp>
      <p:sp>
        <p:nvSpPr>
          <p:cNvPr id="91151" name="Text Box 14">
            <a:extLst>
              <a:ext uri="{FF2B5EF4-FFF2-40B4-BE49-F238E27FC236}">
                <a16:creationId xmlns:a16="http://schemas.microsoft.com/office/drawing/2014/main" id="{05C70D04-88A2-4395-9BF3-4AFA732150CA}"/>
              </a:ext>
            </a:extLst>
          </p:cNvPr>
          <p:cNvSpPr txBox="1">
            <a:spLocks noChangeArrowheads="1"/>
          </p:cNvSpPr>
          <p:nvPr/>
        </p:nvSpPr>
        <p:spPr bwMode="auto">
          <a:xfrm>
            <a:off x="3129392" y="4939506"/>
            <a:ext cx="2743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u="sng" dirty="0" err="1"/>
              <a:t>Varianza</a:t>
            </a:r>
            <a:r>
              <a:rPr lang="en-US" altLang="en-US" sz="1800" u="sng" dirty="0"/>
              <a:t> entre </a:t>
            </a:r>
            <a:r>
              <a:rPr lang="en-US" altLang="en-US" sz="1800" u="sng" dirty="0" err="1"/>
              <a:t>cadenas</a:t>
            </a:r>
            <a:endParaRPr lang="en-US" altLang="en-US" sz="1800" dirty="0"/>
          </a:p>
        </p:txBody>
      </p:sp>
      <p:sp>
        <p:nvSpPr>
          <p:cNvPr id="91152" name="Line 15">
            <a:extLst>
              <a:ext uri="{FF2B5EF4-FFF2-40B4-BE49-F238E27FC236}">
                <a16:creationId xmlns:a16="http://schemas.microsoft.com/office/drawing/2014/main" id="{EE334910-EAE6-4CF2-804F-4A231BC21656}"/>
              </a:ext>
            </a:extLst>
          </p:cNvPr>
          <p:cNvSpPr>
            <a:spLocks noChangeShapeType="1"/>
          </p:cNvSpPr>
          <p:nvPr/>
        </p:nvSpPr>
        <p:spPr bwMode="auto">
          <a:xfrm flipV="1">
            <a:off x="8001000" y="4202113"/>
            <a:ext cx="368300" cy="1057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50D958-6783-4801-8F42-BA36746453ED}"/>
                  </a:ext>
                </a:extLst>
              </p:cNvPr>
              <p:cNvSpPr txBox="1"/>
              <p:nvPr/>
            </p:nvSpPr>
            <p:spPr>
              <a:xfrm>
                <a:off x="5037941" y="3501581"/>
                <a:ext cx="3938642" cy="878317"/>
              </a:xfrm>
              <a:prstGeom prst="rect">
                <a:avLst/>
              </a:prstGeom>
              <a:noFill/>
            </p:spPr>
            <p:txBody>
              <a:bodyPr wrap="none" lIns="0" tIns="0" rIns="0" bIns="0" rtlCol="0">
                <a:spAutoFit/>
              </a:bodyPr>
              <a:lstStyle/>
              <a:p>
                <a14:m>
                  <m:oMath xmlns:m="http://schemas.openxmlformats.org/officeDocument/2006/math">
                    <m:acc>
                      <m:accPr>
                        <m:chr m:val="̂"/>
                        <m:ctrlPr>
                          <a:rPr lang="en-US" sz="4000" b="0" i="1" smtClean="0">
                            <a:solidFill>
                              <a:schemeClr val="tx1"/>
                            </a:solidFill>
                            <a:latin typeface="Cambria Math" panose="02040503050406030204" pitchFamily="18" charset="0"/>
                          </a:rPr>
                        </m:ctrlPr>
                      </m:accPr>
                      <m:e>
                        <m:r>
                          <a:rPr lang="en-US" sz="4000" i="1">
                            <a:solidFill>
                              <a:schemeClr val="tx1"/>
                            </a:solidFill>
                            <a:latin typeface="Cambria Math" panose="02040503050406030204" pitchFamily="18" charset="0"/>
                          </a:rPr>
                          <m:t>𝑉</m:t>
                        </m:r>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𝑇</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𝐵</m:t>
                        </m:r>
                      </m:e>
                    </m:acc>
                  </m:oMath>
                </a14:m>
                <a:r>
                  <a:rPr lang="en-US" sz="4000" dirty="0">
                    <a:solidFill>
                      <a:schemeClr val="tx1"/>
                    </a:solidFill>
                  </a:rPr>
                  <a:t>+ </a:t>
                </a:r>
                <a14:m>
                  <m:oMath xmlns:m="http://schemas.openxmlformats.org/officeDocument/2006/math">
                    <m:f>
                      <m:fPr>
                        <m:ctrlPr>
                          <a:rPr lang="en-US" sz="4000" i="1">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𝐶</m:t>
                        </m:r>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𝐶</m:t>
                        </m:r>
                        <m:r>
                          <a:rPr lang="en-US" sz="4000" i="1">
                            <a:solidFill>
                              <a:schemeClr val="tx1"/>
                            </a:solidFill>
                            <a:latin typeface="Cambria Math" panose="02040503050406030204" pitchFamily="18" charset="0"/>
                          </a:rPr>
                          <m:t>𝑇</m:t>
                        </m:r>
                      </m:den>
                    </m:f>
                    <m:acc>
                      <m:accPr>
                        <m:chr m:val="̂"/>
                        <m:ctrlPr>
                          <a:rPr lang="en-US" sz="4000" i="1">
                            <a:solidFill>
                              <a:schemeClr val="tx1"/>
                            </a:solidFill>
                            <a:latin typeface="Cambria Math" panose="02040503050406030204" pitchFamily="18" charset="0"/>
                          </a:rPr>
                        </m:ctrlPr>
                      </m:accPr>
                      <m:e>
                        <m:r>
                          <a:rPr lang="en-US" sz="4000" b="0" i="1" smtClean="0">
                            <a:solidFill>
                              <a:schemeClr val="tx1"/>
                            </a:solidFill>
                            <a:latin typeface="Cambria Math" panose="02040503050406030204" pitchFamily="18" charset="0"/>
                          </a:rPr>
                          <m:t>𝑊</m:t>
                        </m:r>
                      </m:e>
                    </m:acc>
                  </m:oMath>
                </a14:m>
                <a:endParaRPr lang="en-US" sz="4000" dirty="0">
                  <a:solidFill>
                    <a:schemeClr val="tx1"/>
                  </a:solidFill>
                </a:endParaRPr>
              </a:p>
            </p:txBody>
          </p:sp>
        </mc:Choice>
        <mc:Fallback xmlns="">
          <p:sp>
            <p:nvSpPr>
              <p:cNvPr id="2" name="TextBox 1">
                <a:extLst>
                  <a:ext uri="{FF2B5EF4-FFF2-40B4-BE49-F238E27FC236}">
                    <a16:creationId xmlns:a16="http://schemas.microsoft.com/office/drawing/2014/main" id="{4450D958-6783-4801-8F42-BA36746453ED}"/>
                  </a:ext>
                </a:extLst>
              </p:cNvPr>
              <p:cNvSpPr txBox="1">
                <a:spLocks noRot="1" noChangeAspect="1" noMove="1" noResize="1" noEditPoints="1" noAdjustHandles="1" noChangeArrowheads="1" noChangeShapeType="1" noTextEdit="1"/>
              </p:cNvSpPr>
              <p:nvPr/>
            </p:nvSpPr>
            <p:spPr>
              <a:xfrm>
                <a:off x="5037941" y="3501581"/>
                <a:ext cx="3938642" cy="878317"/>
              </a:xfrm>
              <a:prstGeom prst="rect">
                <a:avLst/>
              </a:prstGeom>
              <a:blipFill>
                <a:blip r:embed="rId3"/>
                <a:stretch>
                  <a:fillRect t="-4167" b="-18056"/>
                </a:stretch>
              </a:blipFill>
            </p:spPr>
            <p:txBody>
              <a:bodyPr/>
              <a:lstStyle/>
              <a:p>
                <a:r>
                  <a:rPr lang="en-US">
                    <a:noFill/>
                  </a:rPr>
                  <a:t> </a:t>
                </a:r>
              </a:p>
            </p:txBody>
          </p:sp>
        </mc:Fallback>
      </mc:AlternateContent>
      <p:sp>
        <p:nvSpPr>
          <p:cNvPr id="17" name="Rectangle 2">
            <a:extLst>
              <a:ext uri="{FF2B5EF4-FFF2-40B4-BE49-F238E27FC236}">
                <a16:creationId xmlns:a16="http://schemas.microsoft.com/office/drawing/2014/main" id="{CB09DFDE-C7AD-4CA0-886E-F715EE09B331}"/>
              </a:ext>
            </a:extLst>
          </p:cNvPr>
          <p:cNvSpPr txBox="1">
            <a:spLocks noChangeArrowheads="1"/>
          </p:cNvSpPr>
          <p:nvPr/>
        </p:nvSpPr>
        <p:spPr>
          <a:xfrm>
            <a:off x="265113" y="1906588"/>
            <a:ext cx="8686800" cy="1533525"/>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Mútiples</a:t>
            </a:r>
            <a:r>
              <a:rPr lang="en-US" altLang="en-US" sz="2800" dirty="0"/>
              <a:t> </a:t>
            </a:r>
            <a:r>
              <a:rPr lang="en-US" altLang="en-US" sz="2800" dirty="0" err="1"/>
              <a:t>cadenas</a:t>
            </a:r>
            <a:r>
              <a:rPr lang="en-US" altLang="en-US" sz="2800" dirty="0"/>
              <a:t> con </a:t>
            </a:r>
            <a:r>
              <a:rPr lang="en-US" altLang="en-US" sz="2800" dirty="0" err="1"/>
              <a:t>valores</a:t>
            </a:r>
            <a:r>
              <a:rPr lang="en-US" altLang="en-US" sz="2800" dirty="0"/>
              <a:t> </a:t>
            </a:r>
            <a:r>
              <a:rPr lang="en-US" altLang="en-US" sz="2800" dirty="0" err="1"/>
              <a:t>iniciales</a:t>
            </a:r>
            <a:r>
              <a:rPr lang="en-US" altLang="en-US" sz="2800" dirty="0"/>
              <a:t> </a:t>
            </a:r>
            <a:r>
              <a:rPr lang="en-US" altLang="en-US" sz="2800" b="1" dirty="0" err="1"/>
              <a:t>sobredispersos</a:t>
            </a:r>
            <a:endParaRPr lang="en-US" altLang="en-US" sz="2800" dirty="0"/>
          </a:p>
          <a:p>
            <a:pPr marL="341313" indent="-34131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dirty="0" err="1"/>
              <a:t>Realiza</a:t>
            </a:r>
            <a:r>
              <a:rPr lang="en-US" altLang="en-US" sz="2800" dirty="0"/>
              <a:t> un ANOVA entre </a:t>
            </a:r>
            <a:r>
              <a:rPr lang="en-US" altLang="en-US" sz="2800" dirty="0" err="1"/>
              <a:t>cadenas</a:t>
            </a:r>
            <a:endParaRPr lang="en-US" altLang="en-US" sz="2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314E2C77-7EE3-4A7D-A446-276F13057A8A}"/>
              </a:ext>
            </a:extLst>
          </p:cNvPr>
          <p:cNvSpPr txBox="1">
            <a:spLocks noChangeArrowheads="1"/>
          </p:cNvSpPr>
          <p:nvPr/>
        </p:nvSpPr>
        <p:spPr bwMode="auto">
          <a:xfrm>
            <a:off x="457200" y="587375"/>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a:t>Gelman and Rubin</a:t>
            </a:r>
          </a:p>
        </p:txBody>
      </p:sp>
      <p:sp>
        <p:nvSpPr>
          <p:cNvPr id="95235" name="Text Box 2">
            <a:extLst>
              <a:ext uri="{FF2B5EF4-FFF2-40B4-BE49-F238E27FC236}">
                <a16:creationId xmlns:a16="http://schemas.microsoft.com/office/drawing/2014/main" id="{0BBA5D70-4D55-46B7-AF32-F344B0D3638C}"/>
              </a:ext>
            </a:extLst>
          </p:cNvPr>
          <p:cNvSpPr txBox="1">
            <a:spLocks noChangeArrowheads="1"/>
          </p:cNvSpPr>
          <p:nvPr/>
        </p:nvSpPr>
        <p:spPr bwMode="auto">
          <a:xfrm>
            <a:off x="6491288" y="6488113"/>
            <a:ext cx="265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Gelman and Rubin 1992</a:t>
            </a:r>
          </a:p>
        </p:txBody>
      </p:sp>
      <p:pic>
        <p:nvPicPr>
          <p:cNvPr id="95236" name="Picture 3">
            <a:extLst>
              <a:ext uri="{FF2B5EF4-FFF2-40B4-BE49-F238E27FC236}">
                <a16:creationId xmlns:a16="http://schemas.microsoft.com/office/drawing/2014/main" id="{C06877D3-07CD-49AA-B004-9E951ADE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287" t="6795" r="32318" b="53076"/>
          <a:stretch>
            <a:fillRect/>
          </a:stretch>
        </p:blipFill>
        <p:spPr bwMode="auto">
          <a:xfrm>
            <a:off x="457200" y="1676400"/>
            <a:ext cx="4800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5">
            <a:extLst>
              <a:ext uri="{FF2B5EF4-FFF2-40B4-BE49-F238E27FC236}">
                <a16:creationId xmlns:a16="http://schemas.microsoft.com/office/drawing/2014/main" id="{BC5CE4B8-00EB-428C-86E6-D2270BB4D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4432300"/>
            <a:ext cx="210343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Text Box 6">
            <a:extLst>
              <a:ext uri="{FF2B5EF4-FFF2-40B4-BE49-F238E27FC236}">
                <a16:creationId xmlns:a16="http://schemas.microsoft.com/office/drawing/2014/main" id="{ECAB52AA-A0AE-4B98-805F-27F7E68794DF}"/>
              </a:ext>
            </a:extLst>
          </p:cNvPr>
          <p:cNvSpPr txBox="1">
            <a:spLocks noChangeArrowheads="1"/>
          </p:cNvSpPr>
          <p:nvPr/>
        </p:nvSpPr>
        <p:spPr bwMode="auto">
          <a:xfrm>
            <a:off x="5942013" y="3778250"/>
            <a:ext cx="233619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2800" dirty="0" err="1">
                <a:solidFill>
                  <a:srgbClr val="333399"/>
                </a:solidFill>
                <a:latin typeface="Trebuchet MS" panose="020B0603020202020204" pitchFamily="34" charset="0"/>
              </a:rPr>
              <a:t>Convergencia</a:t>
            </a:r>
            <a:endParaRPr lang="en-US" altLang="en-US" sz="2800" dirty="0">
              <a:solidFill>
                <a:srgbClr val="333399"/>
              </a:solidFill>
              <a:latin typeface="Trebuchet MS" panose="020B0603020202020204" pitchFamily="34" charset="0"/>
            </a:endParaRPr>
          </a:p>
        </p:txBody>
      </p:sp>
      <p:sp>
        <p:nvSpPr>
          <p:cNvPr id="95240" name="Text Box 7">
            <a:extLst>
              <a:ext uri="{FF2B5EF4-FFF2-40B4-BE49-F238E27FC236}">
                <a16:creationId xmlns:a16="http://schemas.microsoft.com/office/drawing/2014/main" id="{498C1EB1-AB5A-4ABD-AAAF-9D9514657681}"/>
              </a:ext>
            </a:extLst>
          </p:cNvPr>
          <p:cNvSpPr txBox="1">
            <a:spLocks noChangeArrowheads="1"/>
          </p:cNvSpPr>
          <p:nvPr/>
        </p:nvSpPr>
        <p:spPr bwMode="auto">
          <a:xfrm>
            <a:off x="2744788" y="2153895"/>
            <a:ext cx="21527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Comienzan</a:t>
            </a:r>
            <a:r>
              <a:rPr lang="en-US" altLang="en-US" sz="1800" dirty="0"/>
              <a:t> </a:t>
            </a:r>
            <a:r>
              <a:rPr lang="en-US" altLang="en-US" sz="1800" dirty="0" err="1"/>
              <a:t>desde</a:t>
            </a:r>
            <a:r>
              <a:rPr lang="en-US" altLang="en-US" sz="1800" dirty="0"/>
              <a:t> </a:t>
            </a:r>
            <a:r>
              <a:rPr lang="en-US" altLang="en-US" sz="1800" dirty="0" err="1"/>
              <a:t>valores</a:t>
            </a:r>
            <a:r>
              <a:rPr lang="en-US" altLang="en-US" sz="1800" dirty="0"/>
              <a:t> </a:t>
            </a:r>
            <a:r>
              <a:rPr lang="en-US" altLang="en-US" sz="1800" dirty="0" err="1"/>
              <a:t>sobredispersos</a:t>
            </a:r>
            <a:endParaRPr lang="en-US" altLang="en-US" sz="1800" dirty="0"/>
          </a:p>
        </p:txBody>
      </p:sp>
      <p:sp>
        <p:nvSpPr>
          <p:cNvPr id="95241" name="Line 8">
            <a:extLst>
              <a:ext uri="{FF2B5EF4-FFF2-40B4-BE49-F238E27FC236}">
                <a16:creationId xmlns:a16="http://schemas.microsoft.com/office/drawing/2014/main" id="{8A18D245-68C1-4CFA-84F6-BB3A648EC578}"/>
              </a:ext>
            </a:extLst>
          </p:cNvPr>
          <p:cNvSpPr>
            <a:spLocks noChangeShapeType="1"/>
          </p:cNvSpPr>
          <p:nvPr/>
        </p:nvSpPr>
        <p:spPr bwMode="auto">
          <a:xfrm flipH="1" flipV="1">
            <a:off x="1141413" y="2055813"/>
            <a:ext cx="1603375" cy="460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2" name="Line 9">
            <a:extLst>
              <a:ext uri="{FF2B5EF4-FFF2-40B4-BE49-F238E27FC236}">
                <a16:creationId xmlns:a16="http://schemas.microsoft.com/office/drawing/2014/main" id="{3A6353B6-FBF5-477C-938C-CDAAC35EC99B}"/>
              </a:ext>
            </a:extLst>
          </p:cNvPr>
          <p:cNvSpPr>
            <a:spLocks noChangeShapeType="1"/>
          </p:cNvSpPr>
          <p:nvPr/>
        </p:nvSpPr>
        <p:spPr bwMode="auto">
          <a:xfrm flipH="1">
            <a:off x="1141413" y="2514600"/>
            <a:ext cx="160337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3" name="Line 10">
            <a:extLst>
              <a:ext uri="{FF2B5EF4-FFF2-40B4-BE49-F238E27FC236}">
                <a16:creationId xmlns:a16="http://schemas.microsoft.com/office/drawing/2014/main" id="{1E35255B-4413-45F3-8887-A9F13060CC1D}"/>
              </a:ext>
            </a:extLst>
          </p:cNvPr>
          <p:cNvSpPr>
            <a:spLocks noChangeShapeType="1"/>
          </p:cNvSpPr>
          <p:nvPr/>
        </p:nvSpPr>
        <p:spPr bwMode="auto">
          <a:xfrm flipH="1">
            <a:off x="1141413" y="2514600"/>
            <a:ext cx="1603375" cy="2057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4" name="Line 11">
            <a:extLst>
              <a:ext uri="{FF2B5EF4-FFF2-40B4-BE49-F238E27FC236}">
                <a16:creationId xmlns:a16="http://schemas.microsoft.com/office/drawing/2014/main" id="{1FCD448C-CF87-4078-AE07-0BF26B51942E}"/>
              </a:ext>
            </a:extLst>
          </p:cNvPr>
          <p:cNvSpPr>
            <a:spLocks noChangeShapeType="1"/>
          </p:cNvSpPr>
          <p:nvPr/>
        </p:nvSpPr>
        <p:spPr bwMode="auto">
          <a:xfrm flipH="1">
            <a:off x="1141413" y="2514600"/>
            <a:ext cx="1603375" cy="2743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541A7BB-A8EF-410C-9EE5-973C19D31BBB}"/>
                  </a:ext>
                </a:extLst>
              </p:cNvPr>
              <p:cNvSpPr/>
              <p:nvPr/>
            </p:nvSpPr>
            <p:spPr>
              <a:xfrm>
                <a:off x="5167368" y="1861339"/>
                <a:ext cx="3384437" cy="1796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𝑅</m:t>
                          </m:r>
                        </m:e>
                      </m:acc>
                      <m:r>
                        <a:rPr lang="en-US" sz="2800" b="0" i="1" smtClean="0">
                          <a:solidFill>
                            <a:schemeClr val="tx1"/>
                          </a:solidFill>
                          <a:latin typeface="Cambria Math" panose="02040503050406030204" pitchFamily="18" charset="0"/>
                        </a:rPr>
                        <m:t>=</m:t>
                      </m:r>
                      <m:rad>
                        <m:radPr>
                          <m:degHide m:val="on"/>
                          <m:ctrlPr>
                            <a:rPr lang="en-US" sz="2800" b="0" i="1" smtClean="0">
                              <a:solidFill>
                                <a:schemeClr val="tx1"/>
                              </a:solidFill>
                              <a:latin typeface="Cambria Math" panose="02040503050406030204" pitchFamily="18" charset="0"/>
                            </a:rPr>
                          </m:ctrlPr>
                        </m:radPr>
                        <m:deg/>
                        <m:e>
                          <m:f>
                            <m:fPr>
                              <m:ctrlPr>
                                <a:rPr lang="en-US" sz="2800" i="1" smtClean="0">
                                  <a:solidFill>
                                    <a:schemeClr val="bg1">
                                      <a:lumMod val="75000"/>
                                    </a:schemeClr>
                                  </a:solidFill>
                                  <a:latin typeface="Cambria Math" panose="02040503050406030204" pitchFamily="18" charset="0"/>
                                </a:rPr>
                              </m:ctrlPr>
                            </m:fPr>
                            <m:num>
                              <m:acc>
                                <m:accPr>
                                  <m:chr m:val="̂"/>
                                  <m:ctrlPr>
                                    <a:rPr lang="en-US" sz="2800" i="1" smtClean="0">
                                      <a:solidFill>
                                        <a:schemeClr val="bg1">
                                          <a:lumMod val="75000"/>
                                        </a:schemeClr>
                                      </a:solidFill>
                                      <a:latin typeface="Cambria Math" panose="02040503050406030204" pitchFamily="18" charset="0"/>
                                    </a:rPr>
                                  </m:ctrlPr>
                                </m:accPr>
                                <m:e>
                                  <m:r>
                                    <a:rPr lang="en-US" sz="2800" b="0" i="1" smtClean="0">
                                      <a:solidFill>
                                        <a:schemeClr val="bg1">
                                          <a:lumMod val="75000"/>
                                        </a:schemeClr>
                                      </a:solidFill>
                                      <a:latin typeface="Cambria Math" panose="02040503050406030204" pitchFamily="18" charset="0"/>
                                    </a:rPr>
                                    <m:t>𝑑</m:t>
                                  </m:r>
                                </m:e>
                              </m:acc>
                              <m:r>
                                <a:rPr lang="en-US" sz="2800" b="0" i="1" smtClean="0">
                                  <a:solidFill>
                                    <a:schemeClr val="bg1">
                                      <a:lumMod val="75000"/>
                                    </a:schemeClr>
                                  </a:solidFill>
                                  <a:latin typeface="Cambria Math" panose="02040503050406030204" pitchFamily="18" charset="0"/>
                                </a:rPr>
                                <m:t>+3</m:t>
                              </m:r>
                            </m:num>
                            <m:den>
                              <m:acc>
                                <m:accPr>
                                  <m:chr m:val="̂"/>
                                  <m:ctrlPr>
                                    <a:rPr lang="en-US" sz="2800" i="1">
                                      <a:solidFill>
                                        <a:schemeClr val="bg1">
                                          <a:lumMod val="75000"/>
                                        </a:schemeClr>
                                      </a:solidFill>
                                      <a:latin typeface="Cambria Math" panose="02040503050406030204" pitchFamily="18" charset="0"/>
                                    </a:rPr>
                                  </m:ctrlPr>
                                </m:accPr>
                                <m:e>
                                  <m:r>
                                    <a:rPr lang="en-US" sz="2800" i="1">
                                      <a:solidFill>
                                        <a:schemeClr val="bg1">
                                          <a:lumMod val="75000"/>
                                        </a:schemeClr>
                                      </a:solidFill>
                                      <a:latin typeface="Cambria Math" panose="02040503050406030204" pitchFamily="18" charset="0"/>
                                    </a:rPr>
                                    <m:t>𝑑</m:t>
                                  </m:r>
                                </m:e>
                              </m:acc>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1</m:t>
                              </m:r>
                            </m:den>
                          </m:f>
                          <m:f>
                            <m:fPr>
                              <m:ctrlPr>
                                <a:rPr lang="en-US" sz="2800" i="1">
                                  <a:solidFill>
                                    <a:schemeClr val="tx1"/>
                                  </a:solidFill>
                                  <a:latin typeface="Cambria Math" panose="02040503050406030204" pitchFamily="18" charset="0"/>
                                </a:rPr>
                              </m:ctrlPr>
                            </m:fPr>
                            <m:num>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𝑉</m:t>
                                  </m:r>
                                </m:e>
                              </m:acc>
                            </m:num>
                            <m:den>
                              <m:r>
                                <a:rPr lang="en-US" sz="2800" i="1" smtClean="0">
                                  <a:solidFill>
                                    <a:schemeClr val="tx1"/>
                                  </a:solidFill>
                                  <a:latin typeface="Cambria Math" panose="02040503050406030204" pitchFamily="18" charset="0"/>
                                </a:rPr>
                                <m:t>𝑊</m:t>
                              </m:r>
                            </m:den>
                          </m:f>
                        </m:e>
                      </m:rad>
                    </m:oMath>
                  </m:oMathPara>
                </a14:m>
                <a:endParaRPr lang="en-US" sz="2800" b="0" dirty="0">
                  <a:solidFill>
                    <a:schemeClr val="tx1"/>
                  </a:solidFill>
                </a:endParaRPr>
              </a:p>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𝐴𝑠</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𝑇</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𝑅</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m:t>
                      </m:r>
                    </m:oMath>
                  </m:oMathPara>
                </a14:m>
                <a:endParaRPr lang="en-US" sz="2800" b="0" dirty="0">
                  <a:solidFill>
                    <a:schemeClr val="tx1"/>
                  </a:solidFill>
                </a:endParaRPr>
              </a:p>
            </p:txBody>
          </p:sp>
        </mc:Choice>
        <mc:Fallback xmlns="">
          <p:sp>
            <p:nvSpPr>
              <p:cNvPr id="2" name="Rectangle 1">
                <a:extLst>
                  <a:ext uri="{FF2B5EF4-FFF2-40B4-BE49-F238E27FC236}">
                    <a16:creationId xmlns:a16="http://schemas.microsoft.com/office/drawing/2014/main" id="{8541A7BB-A8EF-410C-9EE5-973C19D31BBB}"/>
                  </a:ext>
                </a:extLst>
              </p:cNvPr>
              <p:cNvSpPr>
                <a:spLocks noRot="1" noChangeAspect="1" noMove="1" noResize="1" noEditPoints="1" noAdjustHandles="1" noChangeArrowheads="1" noChangeShapeType="1" noTextEdit="1"/>
              </p:cNvSpPr>
              <p:nvPr/>
            </p:nvSpPr>
            <p:spPr>
              <a:xfrm>
                <a:off x="5167368" y="1861339"/>
                <a:ext cx="3384437" cy="179626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28527CB5-87F0-4DFB-A5F8-51CB74DFA2AD}"/>
              </a:ext>
            </a:extLst>
          </p:cNvPr>
          <p:cNvSpPr>
            <a:spLocks noGrp="1" noChangeArrowheads="1"/>
          </p:cNvSpPr>
          <p:nvPr>
            <p:ph type="title" idx="4294967295"/>
          </p:nvPr>
        </p:nvSpPr>
        <p:spPr bwMode="auto">
          <a:xfrm>
            <a:off x="457200" y="608273"/>
            <a:ext cx="8228013"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err="1"/>
              <a:t>Criterio</a:t>
            </a:r>
            <a:r>
              <a:rPr lang="en-GB" altLang="en-US" dirty="0"/>
              <a:t> de </a:t>
            </a:r>
            <a:r>
              <a:rPr lang="en-GB" altLang="en-US" dirty="0" err="1"/>
              <a:t>Geweke</a:t>
            </a:r>
            <a:endParaRPr lang="en-US" altLang="en-US" dirty="0"/>
          </a:p>
        </p:txBody>
      </p:sp>
      <p:sp>
        <p:nvSpPr>
          <p:cNvPr id="99332" name="AutoShape 3">
            <a:extLst>
              <a:ext uri="{FF2B5EF4-FFF2-40B4-BE49-F238E27FC236}">
                <a16:creationId xmlns:a16="http://schemas.microsoft.com/office/drawing/2014/main" id="{64137CDF-4F04-4E86-A33D-9F05AA2B09D4}"/>
              </a:ext>
            </a:extLst>
          </p:cNvPr>
          <p:cNvSpPr>
            <a:spLocks noChangeArrowheads="1"/>
          </p:cNvSpPr>
          <p:nvPr/>
        </p:nvSpPr>
        <p:spPr bwMode="auto">
          <a:xfrm>
            <a:off x="542925" y="3313113"/>
            <a:ext cx="7915275" cy="114300"/>
          </a:xfrm>
          <a:prstGeom prst="roundRect">
            <a:avLst>
              <a:gd name="adj" fmla="val 1389"/>
            </a:avLst>
          </a:prstGeom>
          <a:solidFill>
            <a:srgbClr val="000000"/>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3" name="AutoShape 4">
            <a:extLst>
              <a:ext uri="{FF2B5EF4-FFF2-40B4-BE49-F238E27FC236}">
                <a16:creationId xmlns:a16="http://schemas.microsoft.com/office/drawing/2014/main" id="{AE5629BA-A155-4C81-B2D9-A57F71A0FA60}"/>
              </a:ext>
            </a:extLst>
          </p:cNvPr>
          <p:cNvSpPr>
            <a:spLocks noChangeArrowheads="1"/>
          </p:cNvSpPr>
          <p:nvPr/>
        </p:nvSpPr>
        <p:spPr bwMode="auto">
          <a:xfrm>
            <a:off x="542925"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4" name="AutoShape 5">
            <a:extLst>
              <a:ext uri="{FF2B5EF4-FFF2-40B4-BE49-F238E27FC236}">
                <a16:creationId xmlns:a16="http://schemas.microsoft.com/office/drawing/2014/main" id="{27E04B36-1A9E-43D9-BFCA-24CB772E8E9D}"/>
              </a:ext>
            </a:extLst>
          </p:cNvPr>
          <p:cNvSpPr>
            <a:spLocks noChangeArrowheads="1"/>
          </p:cNvSpPr>
          <p:nvPr/>
        </p:nvSpPr>
        <p:spPr bwMode="auto">
          <a:xfrm>
            <a:off x="5715000" y="3313113"/>
            <a:ext cx="2743200" cy="114300"/>
          </a:xfrm>
          <a:prstGeom prst="roundRect">
            <a:avLst>
              <a:gd name="adj" fmla="val 1389"/>
            </a:avLst>
          </a:prstGeom>
          <a:solidFill>
            <a:srgbClr val="B3B3B3"/>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5" name="AutoShape 6">
            <a:extLst>
              <a:ext uri="{FF2B5EF4-FFF2-40B4-BE49-F238E27FC236}">
                <a16:creationId xmlns:a16="http://schemas.microsoft.com/office/drawing/2014/main" id="{2C2663A0-6A28-405A-AEDE-EA5572FA7D2B}"/>
              </a:ext>
            </a:extLst>
          </p:cNvPr>
          <p:cNvSpPr>
            <a:spLocks noChangeArrowheads="1"/>
          </p:cNvSpPr>
          <p:nvPr/>
        </p:nvSpPr>
        <p:spPr bwMode="auto">
          <a:xfrm>
            <a:off x="4432300" y="3313113"/>
            <a:ext cx="1285875" cy="114300"/>
          </a:xfrm>
          <a:prstGeom prst="roundRect">
            <a:avLst>
              <a:gd name="adj" fmla="val 1389"/>
            </a:avLst>
          </a:prstGeom>
          <a:solidFill>
            <a:srgbClr val="FFFFFF"/>
          </a:solidFill>
          <a:ln w="9525">
            <a:solidFill>
              <a:srgbClr val="000000"/>
            </a:solidFill>
            <a:round/>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6" name="Text Box 7">
            <a:extLst>
              <a:ext uri="{FF2B5EF4-FFF2-40B4-BE49-F238E27FC236}">
                <a16:creationId xmlns:a16="http://schemas.microsoft.com/office/drawing/2014/main" id="{C6717277-93A3-4E14-BDE8-AF2F6655C7D9}"/>
              </a:ext>
            </a:extLst>
          </p:cNvPr>
          <p:cNvSpPr txBox="1">
            <a:spLocks noChangeArrowheads="1"/>
          </p:cNvSpPr>
          <p:nvPr/>
        </p:nvSpPr>
        <p:spPr bwMode="auto">
          <a:xfrm>
            <a:off x="457200" y="4572000"/>
            <a:ext cx="82296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2000" dirty="0" err="1"/>
              <a:t>Despues</a:t>
            </a:r>
            <a:r>
              <a:rPr lang="en-US" altLang="en-US" sz="2000" dirty="0"/>
              <a:t> </a:t>
            </a:r>
            <a:r>
              <a:rPr lang="en-US" altLang="en-US" sz="2000" dirty="0" err="1"/>
              <a:t>realiza</a:t>
            </a:r>
            <a:r>
              <a:rPr lang="en-US" altLang="en-US" sz="2000" dirty="0"/>
              <a:t> un test t o z </a:t>
            </a:r>
            <a:r>
              <a:rPr lang="en-US" altLang="en-US" sz="2000" dirty="0" err="1"/>
              <a:t>comparando</a:t>
            </a:r>
            <a:r>
              <a:rPr lang="en-US" altLang="en-US" sz="2000" dirty="0"/>
              <a:t> medias de las dos </a:t>
            </a:r>
            <a:r>
              <a:rPr lang="en-US" altLang="en-US" sz="2000" dirty="0" err="1"/>
              <a:t>subcadenas</a:t>
            </a:r>
            <a:r>
              <a:rPr lang="en-US" altLang="en-US" sz="2000" dirty="0"/>
              <a:t>.</a:t>
            </a:r>
          </a:p>
          <a:p>
            <a:pPr eaLnBrk="1" hangingPunct="1">
              <a:spcBef>
                <a:spcPct val="0"/>
              </a:spcBef>
            </a:pPr>
            <a:endParaRPr lang="en-US" altLang="en-US" sz="1800" dirty="0"/>
          </a:p>
          <a:p>
            <a:pPr eaLnBrk="1" hangingPunct="1">
              <a:spcBef>
                <a:spcPct val="0"/>
              </a:spcBef>
            </a:pPr>
            <a:r>
              <a:rPr lang="en-US" altLang="en-US" sz="2000" dirty="0"/>
              <a:t>values por </a:t>
            </a:r>
            <a:r>
              <a:rPr lang="en-US" altLang="en-US" sz="2000" dirty="0" err="1"/>
              <a:t>defecto</a:t>
            </a:r>
            <a:r>
              <a:rPr lang="en-US" altLang="en-US" sz="2000" dirty="0"/>
              <a:t> </a:t>
            </a:r>
            <a:r>
              <a:rPr lang="en-US" altLang="en-US" sz="2000" dirty="0" err="1"/>
              <a:t>en</a:t>
            </a:r>
            <a:r>
              <a:rPr lang="en-US" altLang="en-US" sz="2000" dirty="0"/>
              <a:t> CODA: f</a:t>
            </a:r>
            <a:r>
              <a:rPr lang="en-US" altLang="en-US" sz="2000" baseline="-33000" dirty="0"/>
              <a:t>1</a:t>
            </a:r>
            <a:r>
              <a:rPr lang="en-US" altLang="en-US" sz="2000" dirty="0"/>
              <a:t>=0.1, f</a:t>
            </a:r>
            <a:r>
              <a:rPr lang="en-US" altLang="en-US" sz="2000" baseline="-33000" dirty="0"/>
              <a:t>3</a:t>
            </a:r>
            <a:r>
              <a:rPr lang="en-US" altLang="en-US" sz="2000" dirty="0"/>
              <a:t>n=0.3. SE PUEDEN CAMBIAR!</a:t>
            </a:r>
          </a:p>
        </p:txBody>
      </p:sp>
      <p:sp>
        <p:nvSpPr>
          <p:cNvPr id="99337" name="AutoShape 8">
            <a:extLst>
              <a:ext uri="{FF2B5EF4-FFF2-40B4-BE49-F238E27FC236}">
                <a16:creationId xmlns:a16="http://schemas.microsoft.com/office/drawing/2014/main" id="{1BA6FAAF-3A30-4EEB-801C-ABECAB8EBDDB}"/>
              </a:ext>
            </a:extLst>
          </p:cNvPr>
          <p:cNvSpPr>
            <a:spLocks/>
          </p:cNvSpPr>
          <p:nvPr/>
        </p:nvSpPr>
        <p:spPr bwMode="auto">
          <a:xfrm rot="5400000">
            <a:off x="1067594" y="2980532"/>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8" name="Text Box 9">
            <a:extLst>
              <a:ext uri="{FF2B5EF4-FFF2-40B4-BE49-F238E27FC236}">
                <a16:creationId xmlns:a16="http://schemas.microsoft.com/office/drawing/2014/main" id="{0875C9F5-928F-4842-8A52-2CEE0660865A}"/>
              </a:ext>
            </a:extLst>
          </p:cNvPr>
          <p:cNvSpPr txBox="1">
            <a:spLocks noChangeArrowheads="1"/>
          </p:cNvSpPr>
          <p:nvPr/>
        </p:nvSpPr>
        <p:spPr bwMode="auto">
          <a:xfrm>
            <a:off x="361950" y="3817938"/>
            <a:ext cx="18065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a:t>Burn in: </a:t>
            </a:r>
            <a:r>
              <a:rPr lang="en-US" altLang="en-US" sz="1800" dirty="0" err="1"/>
              <a:t>descartar</a:t>
            </a:r>
            <a:endParaRPr lang="en-US" altLang="en-US" sz="1800" dirty="0"/>
          </a:p>
        </p:txBody>
      </p:sp>
      <p:sp>
        <p:nvSpPr>
          <p:cNvPr id="99339" name="AutoShape 10">
            <a:extLst>
              <a:ext uri="{FF2B5EF4-FFF2-40B4-BE49-F238E27FC236}">
                <a16:creationId xmlns:a16="http://schemas.microsoft.com/office/drawing/2014/main" id="{C8B9A5A8-50A5-4805-9CD5-0FF557BF4E08}"/>
              </a:ext>
            </a:extLst>
          </p:cNvPr>
          <p:cNvSpPr>
            <a:spLocks/>
          </p:cNvSpPr>
          <p:nvPr/>
        </p:nvSpPr>
        <p:spPr bwMode="auto">
          <a:xfrm rot="5400000">
            <a:off x="29733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0" name="Text Box 11">
            <a:extLst>
              <a:ext uri="{FF2B5EF4-FFF2-40B4-BE49-F238E27FC236}">
                <a16:creationId xmlns:a16="http://schemas.microsoft.com/office/drawing/2014/main" id="{148B5FE2-95FB-4C5A-8A4B-8BCB5D11D895}"/>
              </a:ext>
            </a:extLst>
          </p:cNvPr>
          <p:cNvSpPr txBox="1">
            <a:spLocks noChangeArrowheads="1"/>
          </p:cNvSpPr>
          <p:nvPr/>
        </p:nvSpPr>
        <p:spPr bwMode="auto">
          <a:xfrm>
            <a:off x="2341563" y="3781425"/>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1: f</a:t>
            </a:r>
            <a:r>
              <a:rPr lang="en-US" altLang="en-US" sz="1800" baseline="-33000" dirty="0"/>
              <a:t>1</a:t>
            </a:r>
            <a:r>
              <a:rPr lang="en-US" altLang="en-US" sz="1800" dirty="0"/>
              <a:t>n</a:t>
            </a:r>
          </a:p>
        </p:txBody>
      </p:sp>
      <p:sp>
        <p:nvSpPr>
          <p:cNvPr id="99341" name="Text Box 12">
            <a:extLst>
              <a:ext uri="{FF2B5EF4-FFF2-40B4-BE49-F238E27FC236}">
                <a16:creationId xmlns:a16="http://schemas.microsoft.com/office/drawing/2014/main" id="{4209D341-32CC-47E6-A141-4A84A868CDEB}"/>
              </a:ext>
            </a:extLst>
          </p:cNvPr>
          <p:cNvSpPr txBox="1">
            <a:spLocks noChangeArrowheads="1"/>
          </p:cNvSpPr>
          <p:nvPr/>
        </p:nvSpPr>
        <p:spPr bwMode="auto">
          <a:xfrm>
            <a:off x="6194425" y="3783013"/>
            <a:ext cx="1778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Tramo</a:t>
            </a:r>
            <a:r>
              <a:rPr lang="en-US" altLang="en-US" sz="1800" dirty="0"/>
              <a:t> 2: f</a:t>
            </a:r>
            <a:r>
              <a:rPr lang="en-US" altLang="en-US" sz="1800" baseline="-33000" dirty="0"/>
              <a:t>3</a:t>
            </a:r>
            <a:r>
              <a:rPr lang="en-US" altLang="en-US" sz="1800" dirty="0"/>
              <a:t>n</a:t>
            </a:r>
          </a:p>
        </p:txBody>
      </p:sp>
      <p:sp>
        <p:nvSpPr>
          <p:cNvPr id="99342" name="AutoShape 13">
            <a:extLst>
              <a:ext uri="{FF2B5EF4-FFF2-40B4-BE49-F238E27FC236}">
                <a16:creationId xmlns:a16="http://schemas.microsoft.com/office/drawing/2014/main" id="{0DBBB495-627B-48CA-87B9-D18E9C65E3D9}"/>
              </a:ext>
            </a:extLst>
          </p:cNvPr>
          <p:cNvSpPr>
            <a:spLocks/>
          </p:cNvSpPr>
          <p:nvPr/>
        </p:nvSpPr>
        <p:spPr bwMode="auto">
          <a:xfrm rot="5400000">
            <a:off x="6897688" y="2371725"/>
            <a:ext cx="228600" cy="2514600"/>
          </a:xfrm>
          <a:prstGeom prst="rightBrace">
            <a:avLst>
              <a:gd name="adj1" fmla="val 91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3" name="AutoShape 14">
            <a:extLst>
              <a:ext uri="{FF2B5EF4-FFF2-40B4-BE49-F238E27FC236}">
                <a16:creationId xmlns:a16="http://schemas.microsoft.com/office/drawing/2014/main" id="{7691D4EE-E500-40C5-8A8E-7E95F3445C53}"/>
              </a:ext>
            </a:extLst>
          </p:cNvPr>
          <p:cNvSpPr>
            <a:spLocks/>
          </p:cNvSpPr>
          <p:nvPr/>
        </p:nvSpPr>
        <p:spPr bwMode="auto">
          <a:xfrm rot="5400000">
            <a:off x="4953794" y="2978944"/>
            <a:ext cx="228600" cy="1300162"/>
          </a:xfrm>
          <a:prstGeom prst="rightBrace">
            <a:avLst>
              <a:gd name="adj1" fmla="val 473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44" name="Text Box 15">
            <a:extLst>
              <a:ext uri="{FF2B5EF4-FFF2-40B4-BE49-F238E27FC236}">
                <a16:creationId xmlns:a16="http://schemas.microsoft.com/office/drawing/2014/main" id="{3293BF68-E73F-4D33-A316-43D6FE07D366}"/>
              </a:ext>
            </a:extLst>
          </p:cNvPr>
          <p:cNvSpPr txBox="1">
            <a:spLocks noChangeArrowheads="1"/>
          </p:cNvSpPr>
          <p:nvPr/>
        </p:nvSpPr>
        <p:spPr bwMode="auto">
          <a:xfrm>
            <a:off x="4210050" y="3778250"/>
            <a:ext cx="16748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dirty="0" err="1"/>
              <a:t>descartar</a:t>
            </a:r>
            <a:r>
              <a:rPr lang="en-US" altLang="en-US" sz="1800" dirty="0"/>
              <a:t>: f</a:t>
            </a:r>
            <a:r>
              <a:rPr lang="en-US" altLang="en-US" sz="1800" baseline="-33000" dirty="0"/>
              <a:t>2</a:t>
            </a:r>
            <a:r>
              <a:rPr lang="en-US" altLang="en-US" sz="1800" dirty="0"/>
              <a:t>n</a:t>
            </a:r>
          </a:p>
        </p:txBody>
      </p:sp>
      <p:sp>
        <p:nvSpPr>
          <p:cNvPr id="17" name="Rectangle 2">
            <a:extLst>
              <a:ext uri="{FF2B5EF4-FFF2-40B4-BE49-F238E27FC236}">
                <a16:creationId xmlns:a16="http://schemas.microsoft.com/office/drawing/2014/main" id="{BF35F270-0714-4A21-8B00-C73473E7CC65}"/>
              </a:ext>
            </a:extLst>
          </p:cNvPr>
          <p:cNvSpPr txBox="1">
            <a:spLocks noChangeArrowheads="1"/>
          </p:cNvSpPr>
          <p:nvPr/>
        </p:nvSpPr>
        <p:spPr>
          <a:xfrm>
            <a:off x="457200" y="1906588"/>
            <a:ext cx="8229600" cy="106838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indent="-341313">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Una </a:t>
            </a:r>
            <a:r>
              <a:rPr lang="en-US" altLang="en-US" dirty="0" err="1"/>
              <a:t>una</a:t>
            </a:r>
            <a:r>
              <a:rPr lang="en-US" altLang="en-US" dirty="0"/>
              <a:t> </a:t>
            </a:r>
            <a:r>
              <a:rPr lang="en-US" altLang="en-US" dirty="0" err="1"/>
              <a:t>única</a:t>
            </a:r>
            <a:r>
              <a:rPr lang="en-US" altLang="en-US" dirty="0"/>
              <a:t> </a:t>
            </a:r>
            <a:r>
              <a:rPr lang="en-US" altLang="en-US" dirty="0" err="1"/>
              <a:t>cadena</a:t>
            </a:r>
            <a:r>
              <a:rPr lang="en-US" altLang="en-US" dirty="0"/>
              <a:t> </a:t>
            </a:r>
            <a:r>
              <a:rPr lang="en-US" altLang="en-US" dirty="0" err="1"/>
              <a:t>larga</a:t>
            </a:r>
            <a:r>
              <a:rPr lang="en-US" altLang="en-US" dirty="0"/>
              <a:t> (</a:t>
            </a:r>
            <a:r>
              <a:rPr lang="en-US" altLang="en-US" dirty="0" err="1"/>
              <a:t>despues</a:t>
            </a:r>
            <a:r>
              <a:rPr lang="en-US" altLang="en-US" dirty="0"/>
              <a:t> del burn in) y la divide </a:t>
            </a:r>
            <a:r>
              <a:rPr lang="en-US" altLang="en-US" dirty="0" err="1"/>
              <a:t>en</a:t>
            </a:r>
            <a:r>
              <a:rPr lang="en-US" altLang="en-US" dirty="0"/>
              <a:t> dos </a:t>
            </a:r>
            <a:r>
              <a:rPr lang="en-US" altLang="en-US" dirty="0" err="1"/>
              <a:t>tramos</a:t>
            </a:r>
            <a:r>
              <a:rPr lang="en-US" alt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982-2D1C-45DF-9893-EA0014D43197}"/>
              </a:ext>
            </a:extLst>
          </p:cNvPr>
          <p:cNvSpPr>
            <a:spLocks noGrp="1"/>
          </p:cNvSpPr>
          <p:nvPr>
            <p:ph type="title"/>
          </p:nvPr>
        </p:nvSpPr>
        <p:spPr>
          <a:xfrm>
            <a:off x="457200" y="752822"/>
            <a:ext cx="8229600" cy="821732"/>
          </a:xfrm>
        </p:spPr>
        <p:txBody>
          <a:bodyPr>
            <a:normAutofit/>
          </a:bodyPr>
          <a:lstStyle/>
          <a:p>
            <a:r>
              <a:rPr lang="en-US" dirty="0" err="1"/>
              <a:t>Estructura</a:t>
            </a:r>
            <a:r>
              <a:rPr lang="en-US" dirty="0"/>
              <a:t> de la </a:t>
            </a:r>
            <a:r>
              <a:rPr lang="en-US" dirty="0" err="1"/>
              <a:t>clase</a:t>
            </a:r>
            <a:endParaRPr lang="en-US" dirty="0"/>
          </a:p>
        </p:txBody>
      </p:sp>
      <p:sp>
        <p:nvSpPr>
          <p:cNvPr id="3" name="Content Placeholder 2">
            <a:extLst>
              <a:ext uri="{FF2B5EF4-FFF2-40B4-BE49-F238E27FC236}">
                <a16:creationId xmlns:a16="http://schemas.microsoft.com/office/drawing/2014/main" id="{8A0AAD76-4CEA-467A-947A-E30D13DECAA9}"/>
              </a:ext>
            </a:extLst>
          </p:cNvPr>
          <p:cNvSpPr>
            <a:spLocks noGrp="1"/>
          </p:cNvSpPr>
          <p:nvPr>
            <p:ph idx="1"/>
          </p:nvPr>
        </p:nvSpPr>
        <p:spPr>
          <a:xfrm>
            <a:off x="457200" y="1846235"/>
            <a:ext cx="8229600" cy="4024165"/>
          </a:xfrm>
        </p:spPr>
        <p:txBody>
          <a:bodyPr/>
          <a:lstStyle/>
          <a:p>
            <a:r>
              <a:rPr lang="en-US" dirty="0"/>
              <a:t>Primer </a:t>
            </a:r>
            <a:r>
              <a:rPr lang="en-US" dirty="0" err="1"/>
              <a:t>día</a:t>
            </a:r>
            <a:r>
              <a:rPr lang="en-US" dirty="0"/>
              <a:t>: INTRO (Bayes &amp; Stan)</a:t>
            </a:r>
          </a:p>
          <a:p>
            <a:r>
              <a:rPr lang="en-US" dirty="0" err="1"/>
              <a:t>Conceptos</a:t>
            </a:r>
            <a:r>
              <a:rPr lang="en-US" dirty="0"/>
              <a:t> </a:t>
            </a:r>
            <a:r>
              <a:rPr lang="en-US" dirty="0" err="1"/>
              <a:t>básicos</a:t>
            </a:r>
            <a:r>
              <a:rPr lang="en-US" dirty="0"/>
              <a:t> y </a:t>
            </a:r>
            <a:r>
              <a:rPr lang="en-US" dirty="0" err="1"/>
              <a:t>generales</a:t>
            </a:r>
            <a:r>
              <a:rPr lang="en-US" dirty="0"/>
              <a:t> (</a:t>
            </a:r>
            <a:r>
              <a:rPr lang="en-US" dirty="0" err="1"/>
              <a:t>repaso</a:t>
            </a:r>
            <a:r>
              <a:rPr lang="en-US" dirty="0"/>
              <a:t>?) de </a:t>
            </a:r>
            <a:r>
              <a:rPr lang="en-US" dirty="0" err="1"/>
              <a:t>inferencia</a:t>
            </a:r>
            <a:r>
              <a:rPr lang="en-US" dirty="0"/>
              <a:t> </a:t>
            </a:r>
            <a:r>
              <a:rPr lang="en-US" dirty="0" err="1"/>
              <a:t>Bayesiana</a:t>
            </a:r>
            <a:r>
              <a:rPr lang="en-US" dirty="0"/>
              <a:t> con MCMC.</a:t>
            </a:r>
          </a:p>
          <a:p>
            <a:r>
              <a:rPr lang="en-US" dirty="0" err="1"/>
              <a:t>Instalación</a:t>
            </a:r>
            <a:r>
              <a:rPr lang="en-US" dirty="0"/>
              <a:t> de </a:t>
            </a:r>
            <a:r>
              <a:rPr lang="en-US" dirty="0" err="1"/>
              <a:t>programas</a:t>
            </a:r>
            <a:r>
              <a:rPr lang="en-US" dirty="0"/>
              <a:t> </a:t>
            </a:r>
            <a:r>
              <a:rPr lang="en-US" dirty="0" err="1"/>
              <a:t>necesarios</a:t>
            </a:r>
            <a:endParaRPr lang="en-US" dirty="0"/>
          </a:p>
          <a:p>
            <a:r>
              <a:rPr lang="en-US" dirty="0" err="1"/>
              <a:t>Sintaxis</a:t>
            </a:r>
            <a:r>
              <a:rPr lang="en-US" dirty="0"/>
              <a:t> </a:t>
            </a:r>
            <a:r>
              <a:rPr lang="en-US" dirty="0" err="1"/>
              <a:t>básica</a:t>
            </a:r>
            <a:r>
              <a:rPr lang="en-US" dirty="0"/>
              <a:t> de stan y </a:t>
            </a:r>
            <a:r>
              <a:rPr lang="en-US" dirty="0" err="1"/>
              <a:t>su</a:t>
            </a:r>
            <a:r>
              <a:rPr lang="en-US" dirty="0"/>
              <a:t> </a:t>
            </a:r>
            <a:r>
              <a:rPr lang="en-US" dirty="0" err="1"/>
              <a:t>interfase</a:t>
            </a:r>
            <a:r>
              <a:rPr lang="en-US" dirty="0"/>
              <a:t> R</a:t>
            </a:r>
          </a:p>
          <a:p>
            <a:r>
              <a:rPr lang="en-US" dirty="0" err="1"/>
              <a:t>Repaso</a:t>
            </a:r>
            <a:r>
              <a:rPr lang="en-US" dirty="0"/>
              <a:t> de </a:t>
            </a:r>
            <a:r>
              <a:rPr lang="en-US" dirty="0" err="1"/>
              <a:t>Modelos</a:t>
            </a:r>
            <a:r>
              <a:rPr lang="en-US" dirty="0"/>
              <a:t> </a:t>
            </a:r>
            <a:r>
              <a:rPr lang="en-US" dirty="0" err="1"/>
              <a:t>Mixtos</a:t>
            </a:r>
            <a:endParaRPr lang="en-US" dirty="0"/>
          </a:p>
          <a:p>
            <a:endParaRPr lang="en-US" dirty="0"/>
          </a:p>
          <a:p>
            <a:r>
              <a:rPr lang="en-US" dirty="0"/>
              <a:t>Segundo </a:t>
            </a:r>
            <a:r>
              <a:rPr lang="en-US" dirty="0" err="1"/>
              <a:t>día</a:t>
            </a:r>
            <a:r>
              <a:rPr lang="en-US" dirty="0"/>
              <a:t>: Manos a la </a:t>
            </a:r>
            <a:r>
              <a:rPr lang="en-US" dirty="0" err="1"/>
              <a:t>Obra</a:t>
            </a:r>
            <a:r>
              <a:rPr lang="en-US" dirty="0"/>
              <a:t>! (</a:t>
            </a:r>
            <a:r>
              <a:rPr lang="en-US" dirty="0" err="1"/>
              <a:t>Ejemplos</a:t>
            </a:r>
            <a:r>
              <a:rPr lang="en-US" dirty="0"/>
              <a:t> con R-Stan)</a:t>
            </a:r>
          </a:p>
          <a:p>
            <a:r>
              <a:rPr lang="en-US" dirty="0" err="1"/>
              <a:t>Modelo</a:t>
            </a:r>
            <a:r>
              <a:rPr lang="en-US" dirty="0"/>
              <a:t> simple (“</a:t>
            </a:r>
            <a:r>
              <a:rPr lang="en-US" dirty="0" err="1"/>
              <a:t>efectos</a:t>
            </a:r>
            <a:r>
              <a:rPr lang="en-US" dirty="0"/>
              <a:t> </a:t>
            </a:r>
            <a:r>
              <a:rPr lang="en-US" dirty="0" err="1"/>
              <a:t>fijos</a:t>
            </a:r>
            <a:r>
              <a:rPr lang="en-US" dirty="0"/>
              <a:t>” o de un </a:t>
            </a:r>
            <a:r>
              <a:rPr lang="en-US" dirty="0" err="1"/>
              <a:t>nivel</a:t>
            </a:r>
            <a:r>
              <a:rPr lang="en-US" dirty="0"/>
              <a:t>)</a:t>
            </a:r>
          </a:p>
          <a:p>
            <a:r>
              <a:rPr lang="en-US" dirty="0" err="1"/>
              <a:t>Modelo</a:t>
            </a:r>
            <a:r>
              <a:rPr lang="en-US" dirty="0"/>
              <a:t> con 2 </a:t>
            </a:r>
            <a:r>
              <a:rPr lang="en-US" dirty="0" err="1"/>
              <a:t>niveles</a:t>
            </a:r>
            <a:r>
              <a:rPr lang="en-US" dirty="0"/>
              <a:t> (“</a:t>
            </a:r>
            <a:r>
              <a:rPr lang="en-US" dirty="0" err="1"/>
              <a:t>modelo</a:t>
            </a:r>
            <a:r>
              <a:rPr lang="en-US" dirty="0"/>
              <a:t> </a:t>
            </a:r>
            <a:r>
              <a:rPr lang="en-US" dirty="0" err="1"/>
              <a:t>mixto</a:t>
            </a:r>
            <a:r>
              <a:rPr lang="en-US" dirty="0"/>
              <a:t> simple”)</a:t>
            </a:r>
          </a:p>
          <a:p>
            <a:r>
              <a:rPr lang="en-US" dirty="0" err="1"/>
              <a:t>Modelos</a:t>
            </a:r>
            <a:r>
              <a:rPr lang="en-US" dirty="0"/>
              <a:t> mas </a:t>
            </a:r>
            <a:r>
              <a:rPr lang="en-US" dirty="0" err="1"/>
              <a:t>complejos</a:t>
            </a:r>
            <a:r>
              <a:rPr lang="en-US" dirty="0"/>
              <a:t> (</a:t>
            </a:r>
            <a:r>
              <a:rPr lang="en-US" dirty="0" err="1"/>
              <a:t>si</a:t>
            </a:r>
            <a:r>
              <a:rPr lang="en-US" dirty="0"/>
              <a:t> el </a:t>
            </a:r>
            <a:r>
              <a:rPr lang="en-US" dirty="0" err="1"/>
              <a:t>tiempo</a:t>
            </a:r>
            <a:r>
              <a:rPr lang="en-US" dirty="0"/>
              <a:t> lo </a:t>
            </a:r>
            <a:r>
              <a:rPr lang="en-US" dirty="0" err="1"/>
              <a:t>permite</a:t>
            </a:r>
            <a:r>
              <a:rPr lang="en-US" dirty="0"/>
              <a:t>)</a:t>
            </a:r>
          </a:p>
        </p:txBody>
      </p:sp>
    </p:spTree>
    <p:extLst>
      <p:ext uri="{BB962C8B-B14F-4D97-AF65-F5344CB8AC3E}">
        <p14:creationId xmlns:p14="http://schemas.microsoft.com/office/powerpoint/2010/main" val="246953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Criterio</a:t>
            </a:r>
            <a:r>
              <a:rPr lang="en-US" altLang="en-US" sz="4000" dirty="0"/>
              <a:t> de </a:t>
            </a:r>
            <a:r>
              <a:rPr lang="en-US" altLang="en-US" sz="4000" dirty="0" err="1"/>
              <a:t>Geweke</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1727200"/>
            <a:ext cx="80772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Como un </a:t>
            </a:r>
            <a:r>
              <a:rPr lang="en-US" altLang="en-US" sz="2000" dirty="0" err="1"/>
              <a:t>estadistico</a:t>
            </a:r>
            <a:r>
              <a:rPr lang="en-US" altLang="en-US" sz="2000" dirty="0"/>
              <a:t> de </a:t>
            </a:r>
            <a:r>
              <a:rPr lang="en-US" altLang="en-US" sz="2000" dirty="0" err="1"/>
              <a:t>prueba</a:t>
            </a:r>
            <a:r>
              <a:rPr lang="en-US" altLang="en-US" sz="2000" dirty="0"/>
              <a:t> z para dos medias con </a:t>
            </a:r>
            <a:r>
              <a:rPr lang="en-US" altLang="en-US" sz="2000" dirty="0" err="1"/>
              <a:t>varianzas</a:t>
            </a:r>
            <a:r>
              <a:rPr lang="en-US" altLang="en-US" sz="2000" dirty="0"/>
              <a:t> </a:t>
            </a:r>
            <a:r>
              <a:rPr lang="en-US" altLang="en-US" sz="2000" dirty="0" err="1"/>
              <a:t>heterogéneas</a:t>
            </a:r>
            <a:r>
              <a:rPr lang="en-US" altLang="en-US" sz="2000" dirty="0"/>
              <a:t>.</a:t>
            </a:r>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None/>
            </a:pPr>
            <a:endParaRPr lang="en-US" altLang="en-US" sz="2400" dirty="0"/>
          </a:p>
          <a:p>
            <a:pPr eaLnBrk="1" hangingPunct="1">
              <a:spcBef>
                <a:spcPts val="600"/>
              </a:spcBef>
              <a:buClr>
                <a:srgbClr val="632523"/>
              </a:buClr>
              <a:buSzPct val="109000"/>
              <a:buFont typeface="Arial" panose="020B0604020202020204" pitchFamily="34" charset="0"/>
              <a:buChar char="•"/>
            </a:pPr>
            <a:r>
              <a:rPr lang="en-US" altLang="en-US" sz="2000" dirty="0"/>
              <a:t>A </a:t>
            </a:r>
            <a:r>
              <a:rPr lang="en-US" altLang="en-US" sz="2000" dirty="0" err="1"/>
              <a:t>groso</a:t>
            </a:r>
            <a:r>
              <a:rPr lang="en-US" altLang="en-US" sz="2000" dirty="0"/>
              <a:t> modo, </a:t>
            </a:r>
            <a:r>
              <a:rPr lang="en-US" altLang="en-US" sz="2000" dirty="0" err="1"/>
              <a:t>si</a:t>
            </a:r>
            <a:r>
              <a:rPr lang="en-US" altLang="en-US" sz="2000" dirty="0"/>
              <a:t> Z se </a:t>
            </a:r>
            <a:r>
              <a:rPr lang="en-US" altLang="en-US" sz="2000" dirty="0" err="1"/>
              <a:t>encuentra</a:t>
            </a:r>
            <a:r>
              <a:rPr lang="en-US" altLang="en-US" sz="2000" dirty="0"/>
              <a:t> </a:t>
            </a:r>
            <a:r>
              <a:rPr lang="en-US" altLang="en-US" sz="2000" dirty="0" err="1"/>
              <a:t>fuera</a:t>
            </a:r>
            <a:r>
              <a:rPr lang="en-US" altLang="en-US" sz="2000" dirty="0"/>
              <a:t> del interval [2,-2], </a:t>
            </a:r>
            <a:r>
              <a:rPr lang="en-US" altLang="en-US" sz="2000" dirty="0" err="1"/>
              <a:t>deberíamos</a:t>
            </a:r>
            <a:r>
              <a:rPr lang="en-US" altLang="en-US" sz="2000" dirty="0"/>
              <a:t> considerer </a:t>
            </a:r>
            <a:r>
              <a:rPr lang="en-US" altLang="en-US" sz="2000" dirty="0" err="1"/>
              <a:t>incrementar</a:t>
            </a:r>
            <a:r>
              <a:rPr lang="en-US" altLang="en-US" sz="2000" dirty="0"/>
              <a:t> el burn in.</a:t>
            </a:r>
          </a:p>
        </p:txBody>
      </p:sp>
      <p:pic>
        <p:nvPicPr>
          <p:cNvPr id="101380" name="Picture 3">
            <a:extLst>
              <a:ext uri="{FF2B5EF4-FFF2-40B4-BE49-F238E27FC236}">
                <a16:creationId xmlns:a16="http://schemas.microsoft.com/office/drawing/2014/main" id="{5AB96CDB-577D-42ED-A23B-D0D83D528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667000"/>
            <a:ext cx="2633663"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242D6ADB-97F4-4467-BBE4-FCFB77F9CEF6}"/>
              </a:ext>
            </a:extLst>
          </p:cNvPr>
          <p:cNvSpPr txBox="1">
            <a:spLocks noChangeArrowheads="1"/>
          </p:cNvSpPr>
          <p:nvPr/>
        </p:nvSpPr>
        <p:spPr bwMode="auto">
          <a:xfrm>
            <a:off x="457200" y="703263"/>
            <a:ext cx="822960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en-US" sz="4000" dirty="0" err="1"/>
              <a:t>Librerias</a:t>
            </a:r>
            <a:r>
              <a:rPr lang="en-US" altLang="en-US" sz="4000" dirty="0"/>
              <a:t> R para </a:t>
            </a:r>
            <a:r>
              <a:rPr lang="en-US" altLang="en-US" sz="4000" dirty="0" err="1"/>
              <a:t>diagnósticos</a:t>
            </a:r>
            <a:r>
              <a:rPr lang="en-US" altLang="en-US" sz="4000" dirty="0"/>
              <a:t> de </a:t>
            </a:r>
            <a:r>
              <a:rPr lang="en-US" altLang="en-US" sz="4000" dirty="0" err="1"/>
              <a:t>convergencia</a:t>
            </a:r>
            <a:endParaRPr lang="en-US" altLang="en-US" sz="4000" dirty="0"/>
          </a:p>
        </p:txBody>
      </p:sp>
      <p:sp>
        <p:nvSpPr>
          <p:cNvPr id="101379" name="Text Box 2">
            <a:extLst>
              <a:ext uri="{FF2B5EF4-FFF2-40B4-BE49-F238E27FC236}">
                <a16:creationId xmlns:a16="http://schemas.microsoft.com/office/drawing/2014/main" id="{844B710C-C0A0-4510-A54A-4EED8C2CAB14}"/>
              </a:ext>
            </a:extLst>
          </p:cNvPr>
          <p:cNvSpPr txBox="1">
            <a:spLocks noChangeArrowheads="1"/>
          </p:cNvSpPr>
          <p:nvPr/>
        </p:nvSpPr>
        <p:spPr bwMode="auto">
          <a:xfrm>
            <a:off x="584200" y="2143124"/>
            <a:ext cx="80772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63538" indent="-255588">
              <a:spcBef>
                <a:spcPts val="8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933450" algn="l"/>
                <a:tab pos="1847850" algn="l"/>
                <a:tab pos="2762250" algn="l"/>
                <a:tab pos="3676650" algn="l"/>
                <a:tab pos="4591050" algn="l"/>
                <a:tab pos="5505450" algn="l"/>
                <a:tab pos="6419850" algn="l"/>
                <a:tab pos="7334250" algn="l"/>
                <a:tab pos="8248650" algn="l"/>
                <a:tab pos="9163050" algn="l"/>
                <a:tab pos="1007745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ts val="600"/>
              </a:spcBef>
              <a:buClr>
                <a:srgbClr val="632523"/>
              </a:buClr>
              <a:buSzPct val="109000"/>
              <a:buFont typeface="Arial" panose="020B0604020202020204" pitchFamily="34" charset="0"/>
              <a:buChar char="•"/>
            </a:pPr>
            <a:r>
              <a:rPr lang="en-US" altLang="en-US" sz="2000" dirty="0"/>
              <a:t>Coda </a:t>
            </a:r>
          </a:p>
          <a:p>
            <a:pPr lvl="1">
              <a:spcBef>
                <a:spcPts val="600"/>
              </a:spcBef>
              <a:buClr>
                <a:srgbClr val="632523"/>
              </a:buClr>
              <a:buSzPct val="109000"/>
              <a:buFont typeface="Arial" panose="020B0604020202020204" pitchFamily="34" charset="0"/>
              <a:buChar char="•"/>
            </a:pPr>
            <a:r>
              <a:rPr lang="en-US" altLang="en-US" sz="1600" dirty="0" err="1"/>
              <a:t>Usa</a:t>
            </a:r>
            <a:r>
              <a:rPr lang="en-US" altLang="en-US" sz="1600" dirty="0"/>
              <a:t> un </a:t>
            </a:r>
            <a:r>
              <a:rPr lang="en-US" altLang="en-US" sz="1600" dirty="0" err="1"/>
              <a:t>tipo</a:t>
            </a:r>
            <a:r>
              <a:rPr lang="en-US" altLang="en-US" sz="1600" dirty="0"/>
              <a:t> de </a:t>
            </a:r>
            <a:r>
              <a:rPr lang="en-US" altLang="en-US" sz="1600" dirty="0" err="1"/>
              <a:t>datos</a:t>
            </a:r>
            <a:r>
              <a:rPr lang="en-US" altLang="en-US" sz="1600" dirty="0"/>
              <a:t> </a:t>
            </a:r>
            <a:r>
              <a:rPr lang="en-US" altLang="en-US" sz="1600" dirty="0" err="1"/>
              <a:t>llamados</a:t>
            </a:r>
            <a:r>
              <a:rPr lang="en-US" altLang="en-US" sz="1600" dirty="0"/>
              <a:t> “</a:t>
            </a:r>
            <a:r>
              <a:rPr lang="en-US" altLang="en-US" sz="1600" dirty="0" err="1"/>
              <a:t>mcmc</a:t>
            </a:r>
            <a:r>
              <a:rPr lang="en-US" altLang="en-US" sz="1600" dirty="0"/>
              <a:t> object”, que </a:t>
            </a:r>
            <a:r>
              <a:rPr lang="en-US" altLang="en-US" sz="1600" dirty="0" err="1"/>
              <a:t>almacena</a:t>
            </a:r>
            <a:r>
              <a:rPr lang="en-US" altLang="en-US" sz="1600" dirty="0"/>
              <a:t> una </a:t>
            </a:r>
            <a:r>
              <a:rPr lang="en-US" altLang="en-US" sz="1600" dirty="0" err="1"/>
              <a:t>única</a:t>
            </a:r>
            <a:r>
              <a:rPr lang="en-US" altLang="en-US" sz="1600" dirty="0"/>
              <a:t> </a:t>
            </a:r>
            <a:r>
              <a:rPr lang="en-US" altLang="en-US" sz="1600" dirty="0" err="1"/>
              <a:t>cadena</a:t>
            </a:r>
            <a:r>
              <a:rPr lang="en-US" altLang="en-US" sz="1600" dirty="0"/>
              <a:t> MCMC</a:t>
            </a:r>
          </a:p>
          <a:p>
            <a:pPr lvl="1">
              <a:spcBef>
                <a:spcPts val="600"/>
              </a:spcBef>
              <a:buClr>
                <a:srgbClr val="632523"/>
              </a:buClr>
              <a:buSzPct val="109000"/>
              <a:buFont typeface="Arial" panose="020B0604020202020204" pitchFamily="34" charset="0"/>
              <a:buChar char="•"/>
            </a:pPr>
            <a:r>
              <a:rPr lang="en-US" altLang="en-US" sz="1600" dirty="0" err="1"/>
              <a:t>mcmc.list</a:t>
            </a:r>
            <a:r>
              <a:rPr lang="en-US" altLang="en-US" sz="1600" dirty="0"/>
              <a:t> es una </a:t>
            </a:r>
            <a:r>
              <a:rPr lang="en-US" altLang="en-US" sz="1600" dirty="0" err="1"/>
              <a:t>lista</a:t>
            </a:r>
            <a:r>
              <a:rPr lang="en-US" altLang="en-US" sz="1600" dirty="0"/>
              <a:t> con </a:t>
            </a:r>
            <a:r>
              <a:rPr lang="en-US" altLang="en-US" sz="1600" dirty="0" err="1"/>
              <a:t>varios</a:t>
            </a:r>
            <a:r>
              <a:rPr lang="en-US" altLang="en-US" sz="1600" dirty="0"/>
              <a:t> </a:t>
            </a:r>
            <a:r>
              <a:rPr lang="en-US" altLang="en-US" sz="1600" dirty="0" err="1"/>
              <a:t>objetos</a:t>
            </a:r>
            <a:r>
              <a:rPr lang="en-US" altLang="en-US" sz="1600" dirty="0"/>
              <a:t> </a:t>
            </a:r>
            <a:r>
              <a:rPr lang="en-US" altLang="en-US" sz="1600" dirty="0" err="1"/>
              <a:t>mcmc</a:t>
            </a:r>
            <a:r>
              <a:rPr lang="en-US" altLang="en-US" sz="1600" dirty="0"/>
              <a:t> </a:t>
            </a:r>
            <a:r>
              <a:rPr lang="en-US" altLang="en-US" sz="1600" dirty="0" err="1"/>
              <a:t>en</a:t>
            </a:r>
            <a:r>
              <a:rPr lang="en-US" altLang="en-US" sz="1600" dirty="0"/>
              <a:t> </a:t>
            </a:r>
            <a:r>
              <a:rPr lang="en-US" altLang="en-US" sz="1600" dirty="0" err="1"/>
              <a:t>ella</a:t>
            </a:r>
            <a:r>
              <a:rPr lang="en-US" altLang="en-US" sz="1600" dirty="0"/>
              <a:t>, que se </a:t>
            </a:r>
            <a:r>
              <a:rPr lang="en-US" altLang="en-US" sz="1600" dirty="0" err="1"/>
              <a:t>usa</a:t>
            </a:r>
            <a:r>
              <a:rPr lang="en-US" altLang="en-US" sz="1600" dirty="0"/>
              <a:t> </a:t>
            </a:r>
            <a:r>
              <a:rPr lang="en-US" altLang="en-US" sz="1600" dirty="0" err="1"/>
              <a:t>cuando</a:t>
            </a:r>
            <a:r>
              <a:rPr lang="en-US" altLang="en-US" sz="1600" dirty="0"/>
              <a:t> se </a:t>
            </a:r>
            <a:r>
              <a:rPr lang="en-US" altLang="en-US" sz="1600" dirty="0" err="1"/>
              <a:t>requieren</a:t>
            </a:r>
            <a:r>
              <a:rPr lang="en-US" altLang="en-US" sz="1600" dirty="0"/>
              <a:t> </a:t>
            </a:r>
            <a:r>
              <a:rPr lang="en-US" altLang="en-US" sz="1600" dirty="0" err="1"/>
              <a:t>cadenas</a:t>
            </a:r>
            <a:r>
              <a:rPr lang="en-US" altLang="en-US" sz="1600" dirty="0"/>
              <a:t> multiples.</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para </a:t>
            </a:r>
            <a:r>
              <a:rPr lang="en-US" altLang="en-US" sz="1600" dirty="0" err="1"/>
              <a:t>diagnosticos</a:t>
            </a:r>
            <a:endParaRPr lang="en-US" altLang="en-US" sz="1600" dirty="0"/>
          </a:p>
          <a:p>
            <a:pPr lvl="2">
              <a:buClr>
                <a:srgbClr val="632523"/>
              </a:buClr>
              <a:buSzPct val="109000"/>
              <a:buFont typeface="Arial" panose="020B0604020202020204" pitchFamily="34" charset="0"/>
              <a:buChar char="•"/>
            </a:pPr>
            <a:r>
              <a:rPr lang="en-US" altLang="en-US" sz="1200" dirty="0" err="1"/>
              <a:t>geweke.diag</a:t>
            </a:r>
            <a:r>
              <a:rPr lang="en-US" altLang="en-US" sz="1200" dirty="0"/>
              <a:t>(MCMC)</a:t>
            </a:r>
          </a:p>
          <a:p>
            <a:pPr lvl="2">
              <a:buClr>
                <a:srgbClr val="632523"/>
              </a:buClr>
              <a:buSzPct val="109000"/>
              <a:buFont typeface="Arial" panose="020B0604020202020204" pitchFamily="34" charset="0"/>
              <a:buChar char="•"/>
            </a:pPr>
            <a:r>
              <a:rPr lang="en-US" altLang="en-US" sz="1200" dirty="0" err="1"/>
              <a:t>effectiveSize</a:t>
            </a:r>
            <a:r>
              <a:rPr lang="en-US" altLang="en-US" sz="1200" dirty="0"/>
              <a:t>(MCMC)</a:t>
            </a:r>
          </a:p>
          <a:p>
            <a:pPr lvl="2">
              <a:buClr>
                <a:srgbClr val="632523"/>
              </a:buClr>
              <a:buSzPct val="109000"/>
              <a:buFont typeface="Arial" panose="020B0604020202020204" pitchFamily="34" charset="0"/>
              <a:buChar char="•"/>
            </a:pPr>
            <a:r>
              <a:rPr lang="en-US" altLang="en-US" sz="1200" dirty="0" err="1"/>
              <a:t>gelman.diag</a:t>
            </a:r>
            <a:r>
              <a:rPr lang="en-US" altLang="en-US" sz="1200" dirty="0"/>
              <a:t>(</a:t>
            </a:r>
            <a:r>
              <a:rPr lang="en-US" altLang="en-US" sz="1200" dirty="0" err="1"/>
              <a:t>MCMC.list</a:t>
            </a:r>
            <a:r>
              <a:rPr lang="en-US" altLang="en-US" sz="1200" dirty="0"/>
              <a:t>)</a:t>
            </a:r>
          </a:p>
          <a:p>
            <a:pPr lvl="2">
              <a:buClr>
                <a:srgbClr val="632523"/>
              </a:buClr>
              <a:buSzPct val="109000"/>
              <a:buFont typeface="Arial" panose="020B0604020202020204" pitchFamily="34" charset="0"/>
              <a:buChar char="•"/>
            </a:pPr>
            <a:r>
              <a:rPr lang="en-US" altLang="en-US" sz="1200" dirty="0"/>
              <a:t>summary(MCMC)</a:t>
            </a:r>
          </a:p>
          <a:p>
            <a:pPr lvl="2">
              <a:buClr>
                <a:srgbClr val="632523"/>
              </a:buClr>
              <a:buSzPct val="109000"/>
              <a:buFont typeface="Arial" panose="020B0604020202020204" pitchFamily="34" charset="0"/>
              <a:buChar char="•"/>
            </a:pPr>
            <a:r>
              <a:rPr lang="en-US" altLang="en-US" sz="1200" dirty="0" err="1"/>
              <a:t>autocorr.diag</a:t>
            </a:r>
            <a:r>
              <a:rPr lang="en-US" altLang="en-US" sz="1200" dirty="0"/>
              <a:t>(MCMC)</a:t>
            </a:r>
          </a:p>
          <a:p>
            <a:pPr lvl="1">
              <a:spcBef>
                <a:spcPts val="600"/>
              </a:spcBef>
              <a:buClr>
                <a:srgbClr val="632523"/>
              </a:buClr>
              <a:buSzPct val="109000"/>
              <a:buFont typeface="Arial" panose="020B0604020202020204" pitchFamily="34" charset="0"/>
              <a:buChar char="•"/>
            </a:pPr>
            <a:r>
              <a:rPr lang="en-US" altLang="en-US" sz="1600" dirty="0" err="1"/>
              <a:t>Funciones</a:t>
            </a:r>
            <a:r>
              <a:rPr lang="en-US" altLang="en-US" sz="1600" dirty="0"/>
              <a:t> </a:t>
            </a:r>
            <a:r>
              <a:rPr lang="en-US" altLang="en-US" sz="1600" dirty="0" err="1"/>
              <a:t>gráficas</a:t>
            </a:r>
            <a:endParaRPr lang="en-US" altLang="en-US" sz="1600" dirty="0"/>
          </a:p>
          <a:p>
            <a:pPr lvl="2">
              <a:buClr>
                <a:srgbClr val="632523"/>
              </a:buClr>
              <a:buSzPct val="109000"/>
              <a:buFont typeface="Arial" panose="020B0604020202020204" pitchFamily="34" charset="0"/>
              <a:buChar char="•"/>
            </a:pPr>
            <a:r>
              <a:rPr lang="en-US" altLang="en-US" sz="1200" dirty="0" err="1"/>
              <a:t>autocorr.plot</a:t>
            </a:r>
            <a:r>
              <a:rPr lang="en-US" altLang="en-US" sz="1200" dirty="0"/>
              <a:t>(MCMC)</a:t>
            </a:r>
          </a:p>
          <a:p>
            <a:pPr lvl="2">
              <a:buClr>
                <a:srgbClr val="632523"/>
              </a:buClr>
              <a:buSzPct val="109000"/>
              <a:buFont typeface="Arial" panose="020B0604020202020204" pitchFamily="34" charset="0"/>
              <a:buChar char="•"/>
            </a:pPr>
            <a:r>
              <a:rPr lang="en-US" altLang="en-US" sz="1200" dirty="0" err="1"/>
              <a:t>traceplot</a:t>
            </a:r>
            <a:r>
              <a:rPr lang="en-US" altLang="en-US" sz="1200" dirty="0"/>
              <a:t>(MCMC)</a:t>
            </a:r>
          </a:p>
          <a:p>
            <a:pPr lvl="2">
              <a:buClr>
                <a:srgbClr val="632523"/>
              </a:buClr>
              <a:buSzPct val="109000"/>
              <a:buFont typeface="Arial" panose="020B0604020202020204" pitchFamily="34" charset="0"/>
              <a:buChar char="•"/>
            </a:pPr>
            <a:r>
              <a:rPr lang="en-US" altLang="en-US" sz="1200" dirty="0" err="1"/>
              <a:t>densplot</a:t>
            </a:r>
            <a:r>
              <a:rPr lang="en-US" altLang="en-US" sz="1200" dirty="0"/>
              <a:t>(MCMC</a:t>
            </a:r>
          </a:p>
        </p:txBody>
      </p:sp>
      <p:sp>
        <p:nvSpPr>
          <p:cNvPr id="101381" name="Text Box 4">
            <a:extLst>
              <a:ext uri="{FF2B5EF4-FFF2-40B4-BE49-F238E27FC236}">
                <a16:creationId xmlns:a16="http://schemas.microsoft.com/office/drawing/2014/main" id="{265CAD15-1A3F-4EC4-9457-BDFB61F52CCB}"/>
              </a:ext>
            </a:extLst>
          </p:cNvPr>
          <p:cNvSpPr txBox="1">
            <a:spLocks noChangeArrowheads="1"/>
          </p:cNvSpPr>
          <p:nvPr/>
        </p:nvSpPr>
        <p:spPr bwMode="auto">
          <a:xfrm>
            <a:off x="7467600" y="6488113"/>
            <a:ext cx="1592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800"/>
              <a:t>Geweke 1992</a:t>
            </a:r>
          </a:p>
        </p:txBody>
      </p:sp>
    </p:spTree>
    <p:extLst>
      <p:ext uri="{BB962C8B-B14F-4D97-AF65-F5344CB8AC3E}">
        <p14:creationId xmlns:p14="http://schemas.microsoft.com/office/powerpoint/2010/main" val="8853455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6C2C-02A5-465E-94C4-93E010E4B420}"/>
              </a:ext>
            </a:extLst>
          </p:cNvPr>
          <p:cNvSpPr>
            <a:spLocks noGrp="1"/>
          </p:cNvSpPr>
          <p:nvPr>
            <p:ph type="ctrTitle"/>
          </p:nvPr>
        </p:nvSpPr>
        <p:spPr>
          <a:xfrm>
            <a:off x="685800" y="862068"/>
            <a:ext cx="7772400" cy="1301965"/>
          </a:xfrm>
        </p:spPr>
        <p:txBody>
          <a:bodyPr/>
          <a:lstStyle/>
          <a:p>
            <a:r>
              <a:rPr lang="en-US" dirty="0"/>
              <a:t>Break: </a:t>
            </a:r>
            <a:r>
              <a:rPr lang="en-US" dirty="0" err="1"/>
              <a:t>Instalación</a:t>
            </a:r>
            <a:r>
              <a:rPr lang="en-US" dirty="0"/>
              <a:t> de </a:t>
            </a:r>
            <a:r>
              <a:rPr lang="en-US" dirty="0" err="1"/>
              <a:t>programas</a:t>
            </a:r>
            <a:r>
              <a:rPr lang="en-US" dirty="0"/>
              <a:t>. </a:t>
            </a:r>
          </a:p>
        </p:txBody>
      </p:sp>
      <p:sp>
        <p:nvSpPr>
          <p:cNvPr id="3" name="Subtitle 2">
            <a:extLst>
              <a:ext uri="{FF2B5EF4-FFF2-40B4-BE49-F238E27FC236}">
                <a16:creationId xmlns:a16="http://schemas.microsoft.com/office/drawing/2014/main" id="{5D91D614-0B11-4B2C-AB2A-929593FA7E27}"/>
              </a:ext>
            </a:extLst>
          </p:cNvPr>
          <p:cNvSpPr>
            <a:spLocks noGrp="1"/>
          </p:cNvSpPr>
          <p:nvPr>
            <p:ph type="subTitle" idx="1"/>
          </p:nvPr>
        </p:nvSpPr>
        <p:spPr>
          <a:xfrm>
            <a:off x="685800" y="1781175"/>
            <a:ext cx="7772400" cy="3351988"/>
          </a:xfrm>
        </p:spPr>
        <p:txBody>
          <a:bodyPr>
            <a:normAutofit fontScale="92500" lnSpcReduction="20000"/>
          </a:bodyPr>
          <a:lstStyle/>
          <a:p>
            <a:r>
              <a:rPr lang="en-US" dirty="0" err="1"/>
              <a:t>Tomemos</a:t>
            </a:r>
            <a:r>
              <a:rPr lang="en-US" dirty="0"/>
              <a:t> un </a:t>
            </a:r>
            <a:r>
              <a:rPr lang="en-US" i="1" dirty="0" err="1"/>
              <a:t>recreo</a:t>
            </a:r>
            <a:r>
              <a:rPr lang="en-US" i="1" dirty="0"/>
              <a:t> </a:t>
            </a:r>
            <a:r>
              <a:rPr lang="en-US" dirty="0"/>
              <a:t>de 15 min para </a:t>
            </a:r>
            <a:r>
              <a:rPr lang="en-US" dirty="0" err="1"/>
              <a:t>instalar</a:t>
            </a:r>
            <a:r>
              <a:rPr lang="en-US" dirty="0"/>
              <a:t> lo </a:t>
            </a:r>
            <a:r>
              <a:rPr lang="en-US" dirty="0" err="1"/>
              <a:t>necesario</a:t>
            </a:r>
            <a:r>
              <a:rPr lang="en-US" dirty="0"/>
              <a:t>.</a:t>
            </a:r>
          </a:p>
          <a:p>
            <a:br>
              <a:rPr lang="en-US" dirty="0"/>
            </a:br>
            <a:r>
              <a:rPr lang="en-US" dirty="0" err="1"/>
              <a:t>Asumo</a:t>
            </a:r>
            <a:r>
              <a:rPr lang="en-US" dirty="0"/>
              <a:t> que </a:t>
            </a:r>
            <a:r>
              <a:rPr lang="en-US" dirty="0" err="1"/>
              <a:t>todos</a:t>
            </a:r>
            <a:r>
              <a:rPr lang="en-US" dirty="0"/>
              <a:t> </a:t>
            </a:r>
            <a:r>
              <a:rPr lang="en-US" dirty="0" err="1"/>
              <a:t>tienen</a:t>
            </a:r>
            <a:r>
              <a:rPr lang="en-US" dirty="0"/>
              <a:t> R y R studio. Los que no lo </a:t>
            </a:r>
            <a:r>
              <a:rPr lang="en-US" dirty="0" err="1"/>
              <a:t>tengan</a:t>
            </a:r>
            <a:r>
              <a:rPr lang="en-US" dirty="0"/>
              <a:t>, por favor </a:t>
            </a:r>
            <a:r>
              <a:rPr lang="en-US" dirty="0" err="1"/>
              <a:t>visiten</a:t>
            </a:r>
            <a:r>
              <a:rPr lang="en-US" dirty="0"/>
              <a:t>: </a:t>
            </a:r>
            <a:r>
              <a:rPr lang="en-US" dirty="0">
                <a:hlinkClick r:id="rId2"/>
              </a:rPr>
              <a:t>https://rstudio.com/products/rstudio/download/</a:t>
            </a:r>
            <a:r>
              <a:rPr lang="en-US" dirty="0"/>
              <a:t> y </a:t>
            </a:r>
            <a:r>
              <a:rPr lang="en-US" dirty="0" err="1"/>
              <a:t>bajen</a:t>
            </a:r>
            <a:r>
              <a:rPr lang="en-US" dirty="0"/>
              <a:t> e </a:t>
            </a:r>
            <a:r>
              <a:rPr lang="en-US" dirty="0" err="1"/>
              <a:t>instalen</a:t>
            </a:r>
            <a:r>
              <a:rPr lang="en-US" dirty="0"/>
              <a:t> la version “free desktop version”.</a:t>
            </a:r>
          </a:p>
          <a:p>
            <a:endParaRPr lang="en-US" dirty="0"/>
          </a:p>
          <a:p>
            <a:r>
              <a:rPr lang="en-US" dirty="0" err="1"/>
              <a:t>Ahora</a:t>
            </a:r>
            <a:r>
              <a:rPr lang="en-US" dirty="0"/>
              <a:t>, </a:t>
            </a:r>
            <a:r>
              <a:rPr lang="en-US" dirty="0" err="1"/>
              <a:t>en</a:t>
            </a:r>
            <a:r>
              <a:rPr lang="en-US" dirty="0"/>
              <a:t> R, </a:t>
            </a:r>
            <a:r>
              <a:rPr lang="en-US" dirty="0" err="1"/>
              <a:t>instalemos</a:t>
            </a:r>
            <a:r>
              <a:rPr lang="en-US" dirty="0"/>
              <a:t>:</a:t>
            </a:r>
          </a:p>
          <a:p>
            <a:pPr marL="457200" indent="-457200">
              <a:buAutoNum type="arabicParenR"/>
            </a:pPr>
            <a:r>
              <a:rPr lang="en-US" dirty="0"/>
              <a:t>Coda: </a:t>
            </a:r>
            <a:r>
              <a:rPr lang="en-US" dirty="0" err="1"/>
              <a:t>install.packages</a:t>
            </a:r>
            <a:r>
              <a:rPr lang="en-US" dirty="0"/>
              <a:t>(“coda”)</a:t>
            </a:r>
          </a:p>
          <a:p>
            <a:pPr marL="457200" indent="-457200">
              <a:buAutoNum type="arabicParenR"/>
            </a:pPr>
            <a:r>
              <a:rPr lang="en-US" dirty="0"/>
              <a:t>Stan: </a:t>
            </a:r>
            <a:r>
              <a:rPr lang="en-US" dirty="0" err="1"/>
              <a:t>sigan</a:t>
            </a:r>
            <a:r>
              <a:rPr lang="en-US" dirty="0"/>
              <a:t> </a:t>
            </a:r>
            <a:r>
              <a:rPr lang="en-US" dirty="0" err="1"/>
              <a:t>instruccionea</a:t>
            </a:r>
            <a:r>
              <a:rPr lang="en-US" dirty="0"/>
              <a:t> </a:t>
            </a:r>
            <a:r>
              <a:rPr lang="en-US" dirty="0" err="1"/>
              <a:t>acá</a:t>
            </a:r>
            <a:r>
              <a:rPr lang="en-US" dirty="0"/>
              <a:t>: </a:t>
            </a:r>
            <a:r>
              <a:rPr lang="en-US" dirty="0">
                <a:hlinkClick r:id="rId3"/>
              </a:rPr>
              <a:t>https://github.com/stan-dev/rstan/wiki/RStan-Getting-Started</a:t>
            </a:r>
            <a:endParaRPr lang="en-US" dirty="0"/>
          </a:p>
        </p:txBody>
      </p:sp>
    </p:spTree>
    <p:extLst>
      <p:ext uri="{BB962C8B-B14F-4D97-AF65-F5344CB8AC3E}">
        <p14:creationId xmlns:p14="http://schemas.microsoft.com/office/powerpoint/2010/main" val="1189079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81C42-4564-4C17-BE35-CD8C589AEC4A}"/>
              </a:ext>
            </a:extLst>
          </p:cNvPr>
          <p:cNvSpPr>
            <a:spLocks noGrp="1"/>
          </p:cNvSpPr>
          <p:nvPr>
            <p:ph type="ctrTitle"/>
          </p:nvPr>
        </p:nvSpPr>
        <p:spPr/>
        <p:txBody>
          <a:bodyPr/>
          <a:lstStyle/>
          <a:p>
            <a:r>
              <a:rPr lang="en-US" dirty="0" err="1"/>
              <a:t>Modelos</a:t>
            </a:r>
            <a:r>
              <a:rPr lang="en-US" dirty="0"/>
              <a:t> </a:t>
            </a:r>
            <a:r>
              <a:rPr lang="en-US" dirty="0" err="1"/>
              <a:t>lineales</a:t>
            </a:r>
            <a:endParaRPr lang="en-US" dirty="0"/>
          </a:p>
        </p:txBody>
      </p:sp>
      <p:sp>
        <p:nvSpPr>
          <p:cNvPr id="5" name="Subtitle 4">
            <a:extLst>
              <a:ext uri="{FF2B5EF4-FFF2-40B4-BE49-F238E27FC236}">
                <a16:creationId xmlns:a16="http://schemas.microsoft.com/office/drawing/2014/main" id="{C1D10767-93A1-4F99-AC59-B70F5101ED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356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Repaso</a:t>
            </a:r>
            <a:endParaRPr lang="en-US" dirty="0"/>
          </a:p>
        </p:txBody>
      </p:sp>
      <p:graphicFrame>
        <p:nvGraphicFramePr>
          <p:cNvPr id="35842" name="Object 1"/>
          <p:cNvGraphicFramePr>
            <a:graphicFrameLocks noChangeAspect="1"/>
          </p:cNvGraphicFramePr>
          <p:nvPr/>
        </p:nvGraphicFramePr>
        <p:xfrm>
          <a:off x="2057400" y="2667000"/>
          <a:ext cx="4403725" cy="685800"/>
        </p:xfrm>
        <a:graphic>
          <a:graphicData uri="http://schemas.openxmlformats.org/presentationml/2006/ole">
            <mc:AlternateContent xmlns:mc="http://schemas.openxmlformats.org/markup-compatibility/2006">
              <mc:Choice xmlns:v="urn:schemas-microsoft-com:vml" Requires="v">
                <p:oleObj spid="_x0000_s6149" name="Equation" r:id="rId4" imgW="1549400" imgH="241300" progId="Equation.3">
                  <p:embed/>
                </p:oleObj>
              </mc:Choice>
              <mc:Fallback>
                <p:oleObj name="Equation" r:id="rId4" imgW="1549400" imgH="241300" progId="Equation.3">
                  <p:embed/>
                  <p:pic>
                    <p:nvPicPr>
                      <p:cNvPr id="3584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667000"/>
                        <a:ext cx="440372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5843" name="TextBox 2"/>
          <p:cNvSpPr txBox="1">
            <a:spLocks noChangeArrowheads="1"/>
          </p:cNvSpPr>
          <p:nvPr/>
        </p:nvSpPr>
        <p:spPr bwMode="auto">
          <a:xfrm>
            <a:off x="838200" y="1828800"/>
            <a:ext cx="17607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Vector </a:t>
            </a:r>
            <a:r>
              <a:rPr lang="en-US" dirty="0" err="1">
                <a:solidFill>
                  <a:srgbClr val="000000"/>
                </a:solidFill>
              </a:rPr>
              <a:t>respuesta</a:t>
            </a:r>
            <a:endParaRPr lang="en-US" dirty="0">
              <a:solidFill>
                <a:srgbClr val="000000"/>
              </a:solidFill>
            </a:endParaRPr>
          </a:p>
        </p:txBody>
      </p:sp>
      <p:sp>
        <p:nvSpPr>
          <p:cNvPr id="35844" name="TextBox 7"/>
          <p:cNvSpPr txBox="1">
            <a:spLocks noChangeArrowheads="1"/>
          </p:cNvSpPr>
          <p:nvPr/>
        </p:nvSpPr>
        <p:spPr bwMode="auto">
          <a:xfrm>
            <a:off x="1093572" y="3657600"/>
            <a:ext cx="20805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Matriz</a:t>
            </a:r>
            <a:r>
              <a:rPr lang="en-US" dirty="0">
                <a:solidFill>
                  <a:srgbClr val="000000"/>
                </a:solidFill>
              </a:rPr>
              <a:t> de </a:t>
            </a:r>
            <a:r>
              <a:rPr lang="en-US" dirty="0" err="1">
                <a:solidFill>
                  <a:srgbClr val="000000"/>
                </a:solidFill>
              </a:rPr>
              <a:t>incidencia</a:t>
            </a:r>
            <a:endParaRPr lang="en-US" dirty="0">
              <a:solidFill>
                <a:srgbClr val="000000"/>
              </a:solidFill>
            </a:endParaRPr>
          </a:p>
        </p:txBody>
      </p:sp>
      <p:sp>
        <p:nvSpPr>
          <p:cNvPr id="35845" name="TextBox 8"/>
          <p:cNvSpPr txBox="1">
            <a:spLocks noChangeArrowheads="1"/>
          </p:cNvSpPr>
          <p:nvPr/>
        </p:nvSpPr>
        <p:spPr bwMode="auto">
          <a:xfrm>
            <a:off x="3021228" y="3657600"/>
            <a:ext cx="30190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FF0000"/>
                </a:solidFill>
              </a:rPr>
              <a:t> vector de </a:t>
            </a:r>
            <a:r>
              <a:rPr lang="en-US" dirty="0" err="1">
                <a:solidFill>
                  <a:srgbClr val="FF0000"/>
                </a:solidFill>
              </a:rPr>
              <a:t>parámetros</a:t>
            </a:r>
            <a:r>
              <a:rPr lang="en-US" dirty="0">
                <a:solidFill>
                  <a:srgbClr val="FF0000"/>
                </a:solidFill>
              </a:rPr>
              <a:t> </a:t>
            </a:r>
            <a:r>
              <a:rPr lang="en-US" dirty="0" err="1">
                <a:solidFill>
                  <a:srgbClr val="FF0000"/>
                </a:solidFill>
              </a:rPr>
              <a:t>lineales</a:t>
            </a:r>
            <a:endParaRPr lang="en-US" dirty="0">
              <a:solidFill>
                <a:srgbClr val="FF0000"/>
              </a:solidFill>
            </a:endParaRPr>
          </a:p>
        </p:txBody>
      </p:sp>
      <p:sp>
        <p:nvSpPr>
          <p:cNvPr id="35846" name="TextBox 9"/>
          <p:cNvSpPr txBox="1">
            <a:spLocks noChangeArrowheads="1"/>
          </p:cNvSpPr>
          <p:nvPr/>
        </p:nvSpPr>
        <p:spPr bwMode="auto">
          <a:xfrm>
            <a:off x="3358784" y="1905000"/>
            <a:ext cx="208512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solidFill>
                  <a:srgbClr val="000000"/>
                </a:solidFill>
              </a:rPr>
              <a:t>Vector de </a:t>
            </a:r>
            <a:r>
              <a:rPr lang="en-US" dirty="0" err="1">
                <a:solidFill>
                  <a:srgbClr val="000000"/>
                </a:solidFill>
              </a:rPr>
              <a:t>residuales</a:t>
            </a:r>
            <a:endParaRPr lang="en-US" dirty="0">
              <a:solidFill>
                <a:srgbClr val="000000"/>
              </a:solidFill>
            </a:endParaRPr>
          </a:p>
          <a:p>
            <a:pPr algn="ctr"/>
            <a:r>
              <a:rPr lang="en-US" dirty="0">
                <a:solidFill>
                  <a:srgbClr val="000000"/>
                </a:solidFill>
              </a:rPr>
              <a:t>(</a:t>
            </a:r>
            <a:r>
              <a:rPr lang="en-US" dirty="0" err="1">
                <a:solidFill>
                  <a:srgbClr val="000000"/>
                </a:solidFill>
              </a:rPr>
              <a:t>errorrs</a:t>
            </a:r>
            <a:r>
              <a:rPr lang="en-US" dirty="0">
                <a:solidFill>
                  <a:srgbClr val="000000"/>
                </a:solidFill>
              </a:rPr>
              <a:t>)</a:t>
            </a:r>
          </a:p>
        </p:txBody>
      </p:sp>
      <p:sp>
        <p:nvSpPr>
          <p:cNvPr id="35847" name="TextBox 10"/>
          <p:cNvSpPr txBox="1">
            <a:spLocks noChangeArrowheads="1"/>
          </p:cNvSpPr>
          <p:nvPr/>
        </p:nvSpPr>
        <p:spPr bwMode="auto">
          <a:xfrm>
            <a:off x="6099175" y="1905000"/>
            <a:ext cx="18229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FF0000"/>
                </a:solidFill>
              </a:rPr>
              <a:t> variance residual</a:t>
            </a:r>
          </a:p>
        </p:txBody>
      </p:sp>
      <p:cxnSp>
        <p:nvCxnSpPr>
          <p:cNvPr id="5" name="Straight Arrow Connector 4"/>
          <p:cNvCxnSpPr>
            <a:stCxn id="35844" idx="0"/>
          </p:cNvCxnSpPr>
          <p:nvPr/>
        </p:nvCxnSpPr>
        <p:spPr bwMode="auto">
          <a:xfrm flipV="1">
            <a:off x="2133825" y="3200400"/>
            <a:ext cx="712347" cy="4572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p:cNvCxnSpPr>
            <a:stCxn id="35845" idx="0"/>
          </p:cNvCxnSpPr>
          <p:nvPr/>
        </p:nvCxnSpPr>
        <p:spPr bwMode="auto">
          <a:xfrm flipH="1" flipV="1">
            <a:off x="3249842" y="3200400"/>
            <a:ext cx="1280902" cy="457200"/>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p:cNvCxnSpPr>
            <a:stCxn id="35843" idx="2"/>
          </p:cNvCxnSpPr>
          <p:nvPr/>
        </p:nvCxnSpPr>
        <p:spPr bwMode="auto">
          <a:xfrm>
            <a:off x="1718569" y="2198132"/>
            <a:ext cx="491231" cy="62126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a:stCxn id="35847" idx="2"/>
          </p:cNvCxnSpPr>
          <p:nvPr/>
        </p:nvCxnSpPr>
        <p:spPr bwMode="auto">
          <a:xfrm flipH="1">
            <a:off x="5943607" y="2274332"/>
            <a:ext cx="1067036" cy="545068"/>
          </a:xfrm>
          <a:prstGeom prst="straightConnector1">
            <a:avLst/>
          </a:prstGeom>
          <a:solidFill>
            <a:srgbClr val="00B8FF"/>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a:stCxn id="35846" idx="2"/>
          </p:cNvCxnSpPr>
          <p:nvPr/>
        </p:nvCxnSpPr>
        <p:spPr bwMode="auto">
          <a:xfrm flipH="1">
            <a:off x="3733805" y="2551331"/>
            <a:ext cx="667541" cy="344269"/>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5853" name="Object 25"/>
          <p:cNvGraphicFramePr>
            <a:graphicFrameLocks noChangeAspect="1"/>
          </p:cNvGraphicFramePr>
          <p:nvPr/>
        </p:nvGraphicFramePr>
        <p:xfrm>
          <a:off x="663575" y="4708525"/>
          <a:ext cx="2917825" cy="1844675"/>
        </p:xfrm>
        <a:graphic>
          <a:graphicData uri="http://schemas.openxmlformats.org/presentationml/2006/ole">
            <mc:AlternateContent xmlns:mc="http://schemas.openxmlformats.org/markup-compatibility/2006">
              <mc:Choice xmlns:v="urn:schemas-microsoft-com:vml" Requires="v">
                <p:oleObj spid="_x0000_s6150" name="Equation" r:id="rId6" imgW="1587500" imgH="1003300" progId="Equation.3">
                  <p:embed/>
                </p:oleObj>
              </mc:Choice>
              <mc:Fallback>
                <p:oleObj name="Equation" r:id="rId6" imgW="1587500" imgH="1003300" progId="Equation.3">
                  <p:embed/>
                  <p:pic>
                    <p:nvPicPr>
                      <p:cNvPr id="35853"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 y="4708525"/>
                        <a:ext cx="2917825" cy="184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5854" name="Object 27"/>
          <p:cNvGraphicFramePr>
            <a:graphicFrameLocks noChangeAspect="1"/>
          </p:cNvGraphicFramePr>
          <p:nvPr/>
        </p:nvGraphicFramePr>
        <p:xfrm>
          <a:off x="4578350" y="4419600"/>
          <a:ext cx="2965450" cy="2078038"/>
        </p:xfrm>
        <a:graphic>
          <a:graphicData uri="http://schemas.openxmlformats.org/presentationml/2006/ole">
            <mc:AlternateContent xmlns:mc="http://schemas.openxmlformats.org/markup-compatibility/2006">
              <mc:Choice xmlns:v="urn:schemas-microsoft-com:vml" Requires="v">
                <p:oleObj spid="_x0000_s6151" name="Equation" r:id="rId8" imgW="1612900" imgH="1130300" progId="Equation.3">
                  <p:embed/>
                </p:oleObj>
              </mc:Choice>
              <mc:Fallback>
                <p:oleObj name="Equation" r:id="rId8" imgW="1612900" imgH="1130300" progId="Equation.3">
                  <p:embed/>
                  <p:pic>
                    <p:nvPicPr>
                      <p:cNvPr id="35854"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8350" y="4419600"/>
                        <a:ext cx="2965450" cy="207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5855" name="TextBox 19"/>
          <p:cNvSpPr txBox="1">
            <a:spLocks noChangeArrowheads="1"/>
          </p:cNvSpPr>
          <p:nvPr/>
        </p:nvSpPr>
        <p:spPr bwMode="auto">
          <a:xfrm>
            <a:off x="1147116" y="4419600"/>
            <a:ext cx="183428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000" err="1">
                <a:solidFill>
                  <a:schemeClr val="tx1"/>
                </a:solidFill>
              </a:rPr>
              <a:t>Regresión</a:t>
            </a:r>
            <a:r>
              <a:rPr lang="en-US" sz="2000" dirty="0">
                <a:solidFill>
                  <a:schemeClr val="tx1"/>
                </a:solidFill>
              </a:rPr>
              <a:t> lineal</a:t>
            </a:r>
          </a:p>
        </p:txBody>
      </p:sp>
      <p:sp>
        <p:nvSpPr>
          <p:cNvPr id="35856" name="TextBox 29"/>
          <p:cNvSpPr txBox="1">
            <a:spLocks noChangeArrowheads="1"/>
          </p:cNvSpPr>
          <p:nvPr/>
        </p:nvSpPr>
        <p:spPr bwMode="auto">
          <a:xfrm>
            <a:off x="5835198" y="4047526"/>
            <a:ext cx="301903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err="1">
                <a:solidFill>
                  <a:schemeClr val="tx1"/>
                </a:solidFill>
              </a:rPr>
              <a:t>Anova</a:t>
            </a:r>
            <a:r>
              <a:rPr lang="en-US" sz="2000" dirty="0">
                <a:solidFill>
                  <a:schemeClr val="tx1"/>
                </a:solidFill>
              </a:rPr>
              <a:t> con dos </a:t>
            </a:r>
            <a:r>
              <a:rPr lang="en-US" sz="2000" dirty="0" err="1">
                <a:solidFill>
                  <a:schemeClr val="tx1"/>
                </a:solidFill>
              </a:rPr>
              <a:t>grupos</a:t>
            </a:r>
            <a:r>
              <a:rPr lang="en-US" sz="2000" dirty="0">
                <a:solidFill>
                  <a:schemeClr val="tx1"/>
                </a:solidFill>
              </a:rPr>
              <a:t> (sin </a:t>
            </a:r>
            <a:r>
              <a:rPr lang="en-US" sz="2000" dirty="0" err="1"/>
              <a:t>ordenada</a:t>
            </a:r>
            <a:r>
              <a:rPr lang="en-US" sz="2000" dirty="0"/>
              <a:t> al </a:t>
            </a:r>
            <a:r>
              <a:rPr lang="en-US" sz="2000" dirty="0" err="1"/>
              <a:t>origen</a:t>
            </a:r>
            <a:r>
              <a:rPr lang="en-US" sz="2000" dirty="0"/>
              <a:t>)</a:t>
            </a:r>
            <a:endParaRPr lang="en-US" sz="2000" dirty="0">
              <a:solidFill>
                <a:schemeClr val="tx1"/>
              </a:solidFill>
            </a:endParaRPr>
          </a:p>
        </p:txBody>
      </p:sp>
      <p:sp>
        <p:nvSpPr>
          <p:cNvPr id="3" name="Right Brace 2"/>
          <p:cNvSpPr/>
          <p:nvPr/>
        </p:nvSpPr>
        <p:spPr bwMode="auto">
          <a:xfrm rot="5400000">
            <a:off x="3314700" y="1638300"/>
            <a:ext cx="304800" cy="48006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0" name="TextBox 7"/>
          <p:cNvSpPr txBox="1">
            <a:spLocks noChangeArrowheads="1"/>
          </p:cNvSpPr>
          <p:nvPr/>
        </p:nvSpPr>
        <p:spPr bwMode="auto">
          <a:xfrm>
            <a:off x="2031269" y="4114800"/>
            <a:ext cx="28103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determinístico</a:t>
            </a:r>
            <a:endParaRPr lang="en-US" dirty="0">
              <a:solidFill>
                <a:srgbClr val="000000"/>
              </a:solidFill>
            </a:endParaRPr>
          </a:p>
        </p:txBody>
      </p:sp>
      <p:sp>
        <p:nvSpPr>
          <p:cNvPr id="22" name="Right Brace 21"/>
          <p:cNvSpPr/>
          <p:nvPr/>
        </p:nvSpPr>
        <p:spPr bwMode="auto">
          <a:xfrm rot="16200000">
            <a:off x="4381500" y="800100"/>
            <a:ext cx="304800" cy="2362200"/>
          </a:xfrm>
          <a:prstGeom prst="rightBrace">
            <a:avLst/>
          </a:prstGeom>
          <a:noFill/>
          <a:ln w="9525" cap="flat" cmpd="sng" algn="ctr">
            <a:solidFill>
              <a:schemeClr val="tx1"/>
            </a:solidFill>
            <a:prstDash val="solid"/>
            <a:round/>
            <a:headEnd type="none" w="med" len="med"/>
            <a:tailEnd type="none" w="med" len="med"/>
          </a:ln>
          <a:effectLst/>
        </p:spPr>
        <p:txBody>
          <a:bodyPr/>
          <a:lstStyle/>
          <a:p>
            <a:pPr>
              <a:defRPr/>
            </a:pPr>
            <a:endParaRPr lang="en-US">
              <a:ln w="28575" cmpd="sng">
                <a:solidFill>
                  <a:schemeClr val="tx1"/>
                </a:solidFill>
              </a:ln>
              <a:cs typeface="Arial" charset="0"/>
            </a:endParaRPr>
          </a:p>
        </p:txBody>
      </p:sp>
      <p:sp>
        <p:nvSpPr>
          <p:cNvPr id="24" name="TextBox 7"/>
          <p:cNvSpPr txBox="1">
            <a:spLocks noChangeArrowheads="1"/>
          </p:cNvSpPr>
          <p:nvPr/>
        </p:nvSpPr>
        <p:spPr bwMode="auto">
          <a:xfrm>
            <a:off x="3246350" y="1524000"/>
            <a:ext cx="24979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err="1">
                <a:solidFill>
                  <a:srgbClr val="000000"/>
                </a:solidFill>
              </a:rPr>
              <a:t>Componente</a:t>
            </a:r>
            <a:r>
              <a:rPr lang="en-US" dirty="0">
                <a:solidFill>
                  <a:srgbClr val="000000"/>
                </a:solidFill>
              </a:rPr>
              <a:t> </a:t>
            </a:r>
            <a:r>
              <a:rPr lang="en-US" dirty="0" err="1">
                <a:solidFill>
                  <a:srgbClr val="000000"/>
                </a:solidFill>
              </a:rPr>
              <a:t>estocástico</a:t>
            </a:r>
            <a:endParaRPr lang="en-US" dirty="0">
              <a:solidFill>
                <a:srgbClr val="000000"/>
              </a:solidFill>
            </a:endParaRPr>
          </a:p>
        </p:txBody>
      </p:sp>
    </p:spTree>
  </p:cSld>
  <p:clrMapOvr>
    <a:masterClrMapping/>
  </p:clrMapOvr>
  <p:transition spd="med" advClick="0"/>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54"/>
                                        </p:tgtEl>
                                        <p:attrNameLst>
                                          <p:attrName>style.visibility</p:attrName>
                                        </p:attrNameLst>
                                      </p:cBhvr>
                                      <p:to>
                                        <p:strVal val="visible"/>
                                      </p:to>
                                    </p:set>
                                  </p:childTnLst>
                                  <p:subTnLst>
                                    <p:animClr clrSpc="rgb" dir="cw">
                                      <p:cBhvr override="childStyle">
                                        <p:cTn dur="1" fill="hold" display="0" masterRel="nextClick" afterEffect="1"/>
                                        <p:tgtEl>
                                          <p:spTgt spid="35854"/>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p:bldP spid="35856" grpId="0"/>
      <p:bldP spid="3" grpId="0" animBg="1"/>
      <p:bldP spid="20" grpId="0"/>
      <p:bldP spid="22"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533400" y="693724"/>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Matriz</a:t>
            </a:r>
            <a:r>
              <a:rPr lang="en-US" dirty="0"/>
              <a:t> de </a:t>
            </a:r>
            <a:r>
              <a:rPr lang="en-US" dirty="0" err="1"/>
              <a:t>incidencia</a:t>
            </a:r>
            <a:r>
              <a:rPr lang="en-US" dirty="0"/>
              <a:t> </a:t>
            </a:r>
            <a:r>
              <a:rPr lang="en-US" dirty="0" err="1"/>
              <a:t>en</a:t>
            </a:r>
            <a:r>
              <a:rPr lang="en-US" dirty="0"/>
              <a:t> ANOVA</a:t>
            </a:r>
          </a:p>
        </p:txBody>
      </p:sp>
      <p:sp>
        <p:nvSpPr>
          <p:cNvPr id="2" name="Content Placeholder 1"/>
          <p:cNvSpPr>
            <a:spLocks noGrp="1"/>
          </p:cNvSpPr>
          <p:nvPr>
            <p:ph idx="1"/>
          </p:nvPr>
        </p:nvSpPr>
        <p:spPr>
          <a:xfrm>
            <a:off x="687388" y="1646238"/>
            <a:ext cx="8228012" cy="1096962"/>
          </a:xfrm>
        </p:spPr>
        <p:txBody>
          <a:bodyPr/>
          <a:lstStyle/>
          <a:p>
            <a:pPr>
              <a:defRPr/>
            </a:pPr>
            <a:r>
              <a:rPr lang="en-US" dirty="0"/>
              <a:t>Un factor con 3 </a:t>
            </a:r>
            <a:r>
              <a:rPr lang="en-US" dirty="0" err="1"/>
              <a:t>niveles</a:t>
            </a:r>
            <a:r>
              <a:rPr lang="en-US" dirty="0"/>
              <a:t> y 3 </a:t>
            </a:r>
            <a:r>
              <a:rPr lang="en-US" dirty="0" err="1"/>
              <a:t>observaciones</a:t>
            </a:r>
            <a:r>
              <a:rPr lang="en-US" dirty="0"/>
              <a:t> por </a:t>
            </a:r>
            <a:r>
              <a:rPr lang="en-US" dirty="0" err="1"/>
              <a:t>cada</a:t>
            </a:r>
            <a:r>
              <a:rPr lang="en-US" dirty="0"/>
              <a:t> </a:t>
            </a:r>
            <a:r>
              <a:rPr lang="en-US" dirty="0" err="1"/>
              <a:t>nivel</a:t>
            </a:r>
            <a:endParaRPr lang="en-US" dirty="0"/>
          </a:p>
        </p:txBody>
      </p:sp>
      <p:graphicFrame>
        <p:nvGraphicFramePr>
          <p:cNvPr id="39939" name="Object 3"/>
          <p:cNvGraphicFramePr>
            <a:graphicFrameLocks noChangeAspect="1"/>
          </p:cNvGraphicFramePr>
          <p:nvPr/>
        </p:nvGraphicFramePr>
        <p:xfrm>
          <a:off x="911225" y="3048000"/>
          <a:ext cx="3736975" cy="3549650"/>
        </p:xfrm>
        <a:graphic>
          <a:graphicData uri="http://schemas.openxmlformats.org/presentationml/2006/ole">
            <mc:AlternateContent xmlns:mc="http://schemas.openxmlformats.org/markup-compatibility/2006">
              <mc:Choice xmlns:v="urn:schemas-microsoft-com:vml" Requires="v">
                <p:oleObj spid="_x0000_s7172" name="Equation" r:id="rId4" imgW="2032000" imgH="1930400" progId="Equation.3">
                  <p:embed/>
                </p:oleObj>
              </mc:Choice>
              <mc:Fallback>
                <p:oleObj name="Equation" r:id="rId4" imgW="2032000" imgH="1930400" progId="Equation.3">
                  <p:embed/>
                  <p:pic>
                    <p:nvPicPr>
                      <p:cNvPr id="399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048000"/>
                        <a:ext cx="3736975" cy="354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9940" name="Object 4"/>
          <p:cNvGraphicFramePr>
            <a:graphicFrameLocks noChangeAspect="1"/>
          </p:cNvGraphicFramePr>
          <p:nvPr/>
        </p:nvGraphicFramePr>
        <p:xfrm>
          <a:off x="5072063" y="2971800"/>
          <a:ext cx="3386137" cy="3549650"/>
        </p:xfrm>
        <a:graphic>
          <a:graphicData uri="http://schemas.openxmlformats.org/presentationml/2006/ole">
            <mc:AlternateContent xmlns:mc="http://schemas.openxmlformats.org/markup-compatibility/2006">
              <mc:Choice xmlns:v="urn:schemas-microsoft-com:vml" Requires="v">
                <p:oleObj spid="_x0000_s7173" name="Equation" r:id="rId6" imgW="1841500" imgH="1930400" progId="Equation.3">
                  <p:embed/>
                </p:oleObj>
              </mc:Choice>
              <mc:Fallback>
                <p:oleObj name="Equation" r:id="rId6" imgW="1841500" imgH="1930400" progId="Equation.3">
                  <p:embed/>
                  <p:pic>
                    <p:nvPicPr>
                      <p:cNvPr id="399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063" y="2971800"/>
                        <a:ext cx="3386137" cy="354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9941" name="TextBox 2"/>
          <p:cNvSpPr txBox="1">
            <a:spLocks noChangeArrowheads="1"/>
          </p:cNvSpPr>
          <p:nvPr/>
        </p:nvSpPr>
        <p:spPr bwMode="auto">
          <a:xfrm>
            <a:off x="846993" y="2744014"/>
            <a:ext cx="39312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Sin </a:t>
            </a:r>
            <a:r>
              <a:rPr lang="en-US" dirty="0" err="1">
                <a:solidFill>
                  <a:srgbClr val="000000"/>
                </a:solidFill>
              </a:rPr>
              <a:t>restricciones</a:t>
            </a:r>
            <a:r>
              <a:rPr lang="en-US" dirty="0">
                <a:solidFill>
                  <a:srgbClr val="000000"/>
                </a:solidFill>
              </a:rPr>
              <a:t> (no es </a:t>
            </a:r>
            <a:r>
              <a:rPr lang="en-US" dirty="0" err="1">
                <a:solidFill>
                  <a:srgbClr val="000000"/>
                </a:solidFill>
              </a:rPr>
              <a:t>rango</a:t>
            </a:r>
            <a:r>
              <a:rPr lang="en-US" dirty="0">
                <a:solidFill>
                  <a:srgbClr val="000000"/>
                </a:solidFill>
              </a:rPr>
              <a:t> </a:t>
            </a:r>
            <a:r>
              <a:rPr lang="en-US" dirty="0" err="1">
                <a:solidFill>
                  <a:srgbClr val="000000"/>
                </a:solidFill>
              </a:rPr>
              <a:t>completo</a:t>
            </a:r>
            <a:r>
              <a:rPr lang="en-US" dirty="0">
                <a:solidFill>
                  <a:srgbClr val="000000"/>
                </a:solidFill>
              </a:rPr>
              <a:t>)</a:t>
            </a:r>
          </a:p>
        </p:txBody>
      </p:sp>
      <p:sp>
        <p:nvSpPr>
          <p:cNvPr id="39942" name="TextBox 6"/>
          <p:cNvSpPr txBox="1">
            <a:spLocks noChangeArrowheads="1"/>
          </p:cNvSpPr>
          <p:nvPr/>
        </p:nvSpPr>
        <p:spPr bwMode="auto">
          <a:xfrm>
            <a:off x="5438775" y="2590800"/>
            <a:ext cx="33645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Cell mean model (</a:t>
            </a:r>
            <a:r>
              <a:rPr lang="en-US" dirty="0" err="1">
                <a:solidFill>
                  <a:srgbClr val="000000"/>
                </a:solidFill>
              </a:rPr>
              <a:t>rango</a:t>
            </a:r>
            <a:r>
              <a:rPr lang="en-US" dirty="0">
                <a:solidFill>
                  <a:srgbClr val="000000"/>
                </a:solidFill>
              </a:rPr>
              <a:t> </a:t>
            </a:r>
            <a:r>
              <a:rPr lang="en-US" dirty="0" err="1">
                <a:solidFill>
                  <a:srgbClr val="000000"/>
                </a:solidFill>
              </a:rPr>
              <a:t>completo</a:t>
            </a:r>
            <a:endParaRPr lang="en-US" dirty="0">
              <a:solidFill>
                <a:srgbClr val="000000"/>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66725" y="692151"/>
            <a:ext cx="8229600" cy="480233"/>
          </a:xfrm>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de </a:t>
            </a:r>
            <a:r>
              <a:rPr lang="en-US" dirty="0" err="1"/>
              <a:t>parámetros</a:t>
            </a:r>
            <a:r>
              <a:rPr lang="en-US" dirty="0"/>
              <a:t> </a:t>
            </a:r>
            <a:r>
              <a:rPr lang="en-US" dirty="0" err="1"/>
              <a:t>lineales</a:t>
            </a:r>
            <a:endParaRPr lang="en-US" dirty="0"/>
          </a:p>
        </p:txBody>
      </p:sp>
      <p:sp>
        <p:nvSpPr>
          <p:cNvPr id="2" name="Content Placeholder 1"/>
          <p:cNvSpPr>
            <a:spLocks noGrp="1"/>
          </p:cNvSpPr>
          <p:nvPr>
            <p:ph idx="1"/>
          </p:nvPr>
        </p:nvSpPr>
        <p:spPr>
          <a:xfrm>
            <a:off x="457200" y="1951038"/>
            <a:ext cx="8228013" cy="639762"/>
          </a:xfrm>
        </p:spPr>
        <p:txBody>
          <a:bodyPr/>
          <a:lstStyle/>
          <a:p>
            <a:pPr>
              <a:defRPr/>
            </a:pPr>
            <a:r>
              <a:rPr lang="en-US" dirty="0" err="1"/>
              <a:t>Generalmente</a:t>
            </a:r>
            <a:r>
              <a:rPr lang="en-US" dirty="0"/>
              <a:t> se </a:t>
            </a:r>
            <a:r>
              <a:rPr lang="en-US" dirty="0" err="1"/>
              <a:t>usa</a:t>
            </a:r>
            <a:r>
              <a:rPr lang="en-US" dirty="0"/>
              <a:t> una </a:t>
            </a:r>
            <a:r>
              <a:rPr lang="en-US" dirty="0" err="1"/>
              <a:t>Gaussiana</a:t>
            </a:r>
            <a:endParaRPr lang="en-US" dirty="0"/>
          </a:p>
        </p:txBody>
      </p:sp>
      <p:graphicFrame>
        <p:nvGraphicFramePr>
          <p:cNvPr id="41987" name="Object 3"/>
          <p:cNvGraphicFramePr>
            <a:graphicFrameLocks noChangeAspect="1"/>
          </p:cNvGraphicFramePr>
          <p:nvPr/>
        </p:nvGraphicFramePr>
        <p:xfrm>
          <a:off x="2743200" y="2819400"/>
          <a:ext cx="2273300" cy="614363"/>
        </p:xfrm>
        <a:graphic>
          <a:graphicData uri="http://schemas.openxmlformats.org/presentationml/2006/ole">
            <mc:AlternateContent xmlns:mc="http://schemas.openxmlformats.org/markup-compatibility/2006">
              <mc:Choice xmlns:v="urn:schemas-microsoft-com:vml" Requires="v">
                <p:oleObj spid="_x0000_s8197" name="Equation" r:id="rId4" imgW="800100" imgH="215900" progId="Equation.3">
                  <p:embed/>
                </p:oleObj>
              </mc:Choice>
              <mc:Fallback>
                <p:oleObj name="Equation" r:id="rId4" imgW="800100" imgH="215900" progId="Equation.3">
                  <p:embed/>
                  <p:pic>
                    <p:nvPicPr>
                      <p:cNvPr id="419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819400"/>
                        <a:ext cx="2273300"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 name="Content Placeholder 1"/>
          <p:cNvSpPr txBox="1">
            <a:spLocks/>
          </p:cNvSpPr>
          <p:nvPr/>
        </p:nvSpPr>
        <p:spPr bwMode="auto">
          <a:xfrm>
            <a:off x="534988" y="3475038"/>
            <a:ext cx="8228012" cy="6397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err="1"/>
              <a:t>Incluso</a:t>
            </a:r>
            <a:r>
              <a:rPr lang="en-US" dirty="0"/>
              <a:t> </a:t>
            </a:r>
            <a:r>
              <a:rPr lang="en-US" dirty="0" err="1"/>
              <a:t>varias</a:t>
            </a:r>
            <a:r>
              <a:rPr lang="en-US" dirty="0"/>
              <a:t> </a:t>
            </a:r>
            <a:r>
              <a:rPr lang="en-US" dirty="0" err="1"/>
              <a:t>Gausianas</a:t>
            </a:r>
            <a:r>
              <a:rPr lang="en-US" dirty="0"/>
              <a:t> </a:t>
            </a:r>
            <a:r>
              <a:rPr lang="en-US" dirty="0" err="1"/>
              <a:t>independientes</a:t>
            </a:r>
            <a:endParaRPr lang="en-US" dirty="0"/>
          </a:p>
        </p:txBody>
      </p:sp>
      <p:graphicFrame>
        <p:nvGraphicFramePr>
          <p:cNvPr id="41989" name="Object 5"/>
          <p:cNvGraphicFramePr>
            <a:graphicFrameLocks noChangeAspect="1"/>
          </p:cNvGraphicFramePr>
          <p:nvPr/>
        </p:nvGraphicFramePr>
        <p:xfrm>
          <a:off x="2971800" y="4419600"/>
          <a:ext cx="2814638" cy="722313"/>
        </p:xfrm>
        <a:graphic>
          <a:graphicData uri="http://schemas.openxmlformats.org/presentationml/2006/ole">
            <mc:AlternateContent xmlns:mc="http://schemas.openxmlformats.org/markup-compatibility/2006">
              <mc:Choice xmlns:v="urn:schemas-microsoft-com:vml" Requires="v">
                <p:oleObj spid="_x0000_s8198" name="Equation" r:id="rId6" imgW="990600" imgH="254000" progId="Equation.3">
                  <p:embed/>
                </p:oleObj>
              </mc:Choice>
              <mc:Fallback>
                <p:oleObj name="Equation" r:id="rId6" imgW="990600" imgH="254000" progId="Equation.3">
                  <p:embed/>
                  <p:pic>
                    <p:nvPicPr>
                      <p:cNvPr id="419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419600"/>
                        <a:ext cx="281463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 name="Content Placeholder 1"/>
          <p:cNvSpPr txBox="1">
            <a:spLocks/>
          </p:cNvSpPr>
          <p:nvPr/>
        </p:nvSpPr>
        <p:spPr bwMode="auto">
          <a:xfrm>
            <a:off x="609600" y="5105400"/>
            <a:ext cx="8228013" cy="1295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sz="2400" dirty="0" err="1"/>
              <a:t>Recuerden</a:t>
            </a:r>
            <a:r>
              <a:rPr lang="en-US" sz="2400" dirty="0"/>
              <a:t> que </a:t>
            </a:r>
            <a:r>
              <a:rPr lang="en-US" sz="2400" dirty="0" err="1"/>
              <a:t>todos</a:t>
            </a:r>
            <a:r>
              <a:rPr lang="en-US" sz="2400" dirty="0"/>
              <a:t> los </a:t>
            </a:r>
            <a:r>
              <a:rPr lang="en-US" sz="2400" dirty="0" err="1"/>
              <a:t>parámatros</a:t>
            </a:r>
            <a:r>
              <a:rPr lang="en-US" sz="2400" dirty="0"/>
              <a:t> </a:t>
            </a:r>
            <a:r>
              <a:rPr lang="en-US" sz="2400" dirty="0" err="1"/>
              <a:t>requieren</a:t>
            </a:r>
            <a:r>
              <a:rPr lang="en-US" sz="2400" dirty="0"/>
              <a:t> una prior. Una prior no </a:t>
            </a:r>
            <a:r>
              <a:rPr lang="en-US" sz="2400" dirty="0" err="1"/>
              <a:t>informativa</a:t>
            </a:r>
            <a:r>
              <a:rPr lang="en-US" sz="2400" dirty="0"/>
              <a:t> (e </a:t>
            </a:r>
            <a:r>
              <a:rPr lang="en-US" sz="2400" dirty="0" err="1"/>
              <a:t>impropia</a:t>
            </a:r>
            <a:r>
              <a:rPr lang="en-US" sz="2400" dirty="0"/>
              <a:t>) es :</a:t>
            </a:r>
          </a:p>
        </p:txBody>
      </p:sp>
      <p:graphicFrame>
        <p:nvGraphicFramePr>
          <p:cNvPr id="41991" name="Object 7"/>
          <p:cNvGraphicFramePr>
            <a:graphicFrameLocks noChangeAspect="1"/>
          </p:cNvGraphicFramePr>
          <p:nvPr/>
        </p:nvGraphicFramePr>
        <p:xfrm>
          <a:off x="2743200" y="5791200"/>
          <a:ext cx="2995613" cy="722313"/>
        </p:xfrm>
        <a:graphic>
          <a:graphicData uri="http://schemas.openxmlformats.org/presentationml/2006/ole">
            <mc:AlternateContent xmlns:mc="http://schemas.openxmlformats.org/markup-compatibility/2006">
              <mc:Choice xmlns:v="urn:schemas-microsoft-com:vml" Requires="v">
                <p:oleObj spid="_x0000_s8199" name="Equation" r:id="rId8" imgW="1054100" imgH="254000" progId="Equation.3">
                  <p:embed/>
                </p:oleObj>
              </mc:Choice>
              <mc:Fallback>
                <p:oleObj name="Equation" r:id="rId8" imgW="1054100" imgH="254000" progId="Equation.3">
                  <p:embed/>
                  <p:pic>
                    <p:nvPicPr>
                      <p:cNvPr id="419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5791200"/>
                        <a:ext cx="2995613"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Priors para la </a:t>
            </a:r>
            <a:r>
              <a:rPr lang="en-US" dirty="0" err="1"/>
              <a:t>varianza</a:t>
            </a:r>
            <a:r>
              <a:rPr lang="en-US" dirty="0"/>
              <a:t> residual</a:t>
            </a:r>
          </a:p>
        </p:txBody>
      </p:sp>
      <p:sp>
        <p:nvSpPr>
          <p:cNvPr id="2" name="Content Placeholder 1"/>
          <p:cNvSpPr>
            <a:spLocks noGrp="1"/>
          </p:cNvSpPr>
          <p:nvPr>
            <p:ph idx="1"/>
          </p:nvPr>
        </p:nvSpPr>
        <p:spPr>
          <a:xfrm>
            <a:off x="457200" y="1951038"/>
            <a:ext cx="8228013" cy="639762"/>
          </a:xfrm>
        </p:spPr>
        <p:txBody>
          <a:bodyPr/>
          <a:lstStyle/>
          <a:p>
            <a:pPr>
              <a:defRPr/>
            </a:pPr>
            <a:r>
              <a:rPr lang="en-US" dirty="0"/>
              <a:t>chi-</a:t>
            </a:r>
            <a:r>
              <a:rPr lang="en-US" dirty="0" err="1"/>
              <a:t>cuadrado</a:t>
            </a:r>
            <a:r>
              <a:rPr lang="en-US" dirty="0"/>
              <a:t> </a:t>
            </a:r>
            <a:r>
              <a:rPr lang="en-US" dirty="0" err="1"/>
              <a:t>inversa</a:t>
            </a:r>
            <a:r>
              <a:rPr lang="en-US" dirty="0"/>
              <a:t> </a:t>
            </a:r>
            <a:r>
              <a:rPr lang="en-US" dirty="0" err="1"/>
              <a:t>escalada</a:t>
            </a:r>
            <a:endParaRPr lang="en-US" dirty="0"/>
          </a:p>
        </p:txBody>
      </p:sp>
      <p:sp>
        <p:nvSpPr>
          <p:cNvPr id="5" name="Content Placeholder 1"/>
          <p:cNvSpPr txBox="1">
            <a:spLocks/>
          </p:cNvSpPr>
          <p:nvPr/>
        </p:nvSpPr>
        <p:spPr bwMode="auto">
          <a:xfrm>
            <a:off x="534988" y="3276600"/>
            <a:ext cx="8228012" cy="639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Es </a:t>
            </a:r>
            <a:r>
              <a:rPr lang="en-US" dirty="0" err="1"/>
              <a:t>equivalente</a:t>
            </a:r>
            <a:r>
              <a:rPr lang="en-US" dirty="0"/>
              <a:t> a </a:t>
            </a:r>
            <a:r>
              <a:rPr lang="en-US" dirty="0" err="1"/>
              <a:t>inversa</a:t>
            </a:r>
            <a:r>
              <a:rPr lang="en-US" dirty="0"/>
              <a:t> </a:t>
            </a:r>
            <a:r>
              <a:rPr lang="en-US" dirty="0" err="1"/>
              <a:t>gama</a:t>
            </a:r>
            <a:endParaRPr lang="en-US" dirty="0"/>
          </a:p>
        </p:txBody>
      </p:sp>
      <p:sp>
        <p:nvSpPr>
          <p:cNvPr id="9" name="Content Placeholder 1"/>
          <p:cNvSpPr txBox="1">
            <a:spLocks/>
          </p:cNvSpPr>
          <p:nvPr/>
        </p:nvSpPr>
        <p:spPr bwMode="auto">
          <a:xfrm>
            <a:off x="457200" y="4724400"/>
            <a:ext cx="8228013" cy="639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0000" tIns="46800" rIns="90000" bIns="46800"/>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defRPr/>
            </a:pPr>
            <a:r>
              <a:rPr lang="en-US" dirty="0"/>
              <a:t>O a una </a:t>
            </a:r>
            <a:r>
              <a:rPr lang="en-US" dirty="0" err="1"/>
              <a:t>gama</a:t>
            </a:r>
            <a:r>
              <a:rPr lang="en-US" dirty="0"/>
              <a:t> </a:t>
            </a:r>
            <a:r>
              <a:rPr lang="en-US" dirty="0" err="1"/>
              <a:t>en</a:t>
            </a:r>
            <a:r>
              <a:rPr lang="en-US" dirty="0"/>
              <a:t> la precision o </a:t>
            </a:r>
            <a:r>
              <a:rPr lang="en-US" dirty="0" err="1"/>
              <a:t>varianza</a:t>
            </a:r>
            <a:r>
              <a:rPr lang="en-US" dirty="0"/>
              <a:t> </a:t>
            </a:r>
            <a:r>
              <a:rPr lang="en-US" dirty="0" err="1"/>
              <a:t>inversa</a:t>
            </a:r>
            <a:endParaRPr lang="en-US" dirty="0"/>
          </a:p>
        </p:txBody>
      </p:sp>
      <p:graphicFrame>
        <p:nvGraphicFramePr>
          <p:cNvPr id="44037" name="Object 3"/>
          <p:cNvGraphicFramePr>
            <a:graphicFrameLocks noChangeAspect="1"/>
          </p:cNvGraphicFramePr>
          <p:nvPr/>
        </p:nvGraphicFramePr>
        <p:xfrm>
          <a:off x="2438400" y="2590800"/>
          <a:ext cx="3716338" cy="687388"/>
        </p:xfrm>
        <a:graphic>
          <a:graphicData uri="http://schemas.openxmlformats.org/presentationml/2006/ole">
            <mc:AlternateContent xmlns:mc="http://schemas.openxmlformats.org/markup-compatibility/2006">
              <mc:Choice xmlns:v="urn:schemas-microsoft-com:vml" Requires="v">
                <p:oleObj spid="_x0000_s9221" name="Equation" r:id="rId4" imgW="1308100" imgH="241300" progId="Equation.3">
                  <p:embed/>
                </p:oleObj>
              </mc:Choice>
              <mc:Fallback>
                <p:oleObj name="Equation" r:id="rId4" imgW="1308100" imgH="241300" progId="Equation.3">
                  <p:embed/>
                  <p:pic>
                    <p:nvPicPr>
                      <p:cNvPr id="4403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590800"/>
                        <a:ext cx="3716338" cy="68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4038" name="Object 3"/>
          <p:cNvGraphicFramePr>
            <a:graphicFrameLocks noChangeAspect="1"/>
          </p:cNvGraphicFramePr>
          <p:nvPr/>
        </p:nvGraphicFramePr>
        <p:xfrm>
          <a:off x="1168400" y="3822700"/>
          <a:ext cx="6564313" cy="1120775"/>
        </p:xfrm>
        <a:graphic>
          <a:graphicData uri="http://schemas.openxmlformats.org/presentationml/2006/ole">
            <mc:AlternateContent xmlns:mc="http://schemas.openxmlformats.org/markup-compatibility/2006">
              <mc:Choice xmlns:v="urn:schemas-microsoft-com:vml" Requires="v">
                <p:oleObj spid="_x0000_s9222" name="Equation" r:id="rId6" imgW="2311400" imgH="393700" progId="Equation.3">
                  <p:embed/>
                </p:oleObj>
              </mc:Choice>
              <mc:Fallback>
                <p:oleObj name="Equation" r:id="rId6" imgW="2311400" imgH="393700" progId="Equation.3">
                  <p:embed/>
                  <p:pic>
                    <p:nvPicPr>
                      <p:cNvPr id="4403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400" y="3822700"/>
                        <a:ext cx="6564313"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4039" name="Object 3"/>
          <p:cNvGraphicFramePr>
            <a:graphicFrameLocks noChangeAspect="1"/>
          </p:cNvGraphicFramePr>
          <p:nvPr/>
        </p:nvGraphicFramePr>
        <p:xfrm>
          <a:off x="2590800" y="5257800"/>
          <a:ext cx="5734050" cy="1228725"/>
        </p:xfrm>
        <a:graphic>
          <a:graphicData uri="http://schemas.openxmlformats.org/presentationml/2006/ole">
            <mc:AlternateContent xmlns:mc="http://schemas.openxmlformats.org/markup-compatibility/2006">
              <mc:Choice xmlns:v="urn:schemas-microsoft-com:vml" Requires="v">
                <p:oleObj spid="_x0000_s9223" name="Equation" r:id="rId8" imgW="2019300" imgH="431800" progId="Equation.3">
                  <p:embed/>
                </p:oleObj>
              </mc:Choice>
              <mc:Fallback>
                <p:oleObj name="Equation" r:id="rId8" imgW="2019300" imgH="431800" progId="Equation.3">
                  <p:embed/>
                  <p:pic>
                    <p:nvPicPr>
                      <p:cNvPr id="44039"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5257800"/>
                        <a:ext cx="5734050"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Análisis</a:t>
            </a:r>
            <a:r>
              <a:rPr lang="en-US" dirty="0"/>
              <a:t> posterior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48067F3-3FFB-4A51-87BE-ACFFC2732CFD}"/>
                  </a:ext>
                </a:extLst>
              </p:cNvPr>
              <p:cNvSpPr>
                <a:spLocks noGrp="1"/>
              </p:cNvSpPr>
              <p:nvPr>
                <p:ph idx="1"/>
              </p:nvPr>
            </p:nvSpPr>
            <p:spPr>
              <a:xfrm>
                <a:off x="457199" y="2514600"/>
                <a:ext cx="8228013" cy="3584886"/>
              </a:xfrm>
            </p:spPr>
            <p:txBody>
              <a:bodyPr/>
              <a:lstStyle/>
              <a:p>
                <a:pPr marL="514350" indent="-514350">
                  <a:buFont typeface="+mj-lt"/>
                  <a:buAutoNum type="arabicPeriod"/>
                </a:pPr>
                <a:r>
                  <a:rPr lang="en-US" dirty="0" err="1"/>
                  <a:t>Asignar</a:t>
                </a:r>
                <a:r>
                  <a:rPr lang="en-US" dirty="0"/>
                  <a:t> </a:t>
                </a:r>
                <a:r>
                  <a:rPr lang="en-US" dirty="0" err="1"/>
                  <a:t>valores</a:t>
                </a:r>
                <a:r>
                  <a:rPr lang="en-US" dirty="0"/>
                  <a:t> </a:t>
                </a:r>
                <a:r>
                  <a:rPr lang="en-US" dirty="0" err="1"/>
                  <a:t>inciales</a:t>
                </a:r>
                <a:r>
                  <a:rPr lang="en-US" dirty="0"/>
                  <a:t> a: </a:t>
                </a:r>
                <a14:m>
                  <m:oMath xmlns:m="http://schemas.openxmlformats.org/officeDocument/2006/math">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endParaRPr lang="es-AR" dirty="0"/>
              </a:p>
              <a:p>
                <a:pPr marL="514350" indent="-514350">
                  <a:buFont typeface="+mj-lt"/>
                  <a:buAutoNum type="arabicPeriod"/>
                </a:pPr>
                <a:r>
                  <a:rPr lang="en-US" dirty="0" err="1"/>
                  <a:t>Muestrea</a:t>
                </a:r>
                <a:r>
                  <a:rPr lang="es-AR" dirty="0"/>
                  <a:t> </a:t>
                </a:r>
                <a14:m>
                  <m:oMath xmlns:m="http://schemas.openxmlformats.org/officeDocument/2006/math">
                    <m:r>
                      <a:rPr lang="en-US" b="1" i="1">
                        <a:solidFill>
                          <a:schemeClr val="tx1"/>
                        </a:solidFill>
                        <a:latin typeface="Cambria Math" panose="02040503050406030204" pitchFamily="18" charset="0"/>
                      </a:rPr>
                      <m:t>𝒃</m:t>
                    </m:r>
                  </m:oMath>
                </a14:m>
                <a:r>
                  <a:rPr lang="es-AR" dirty="0"/>
                  <a:t> de </a:t>
                </a:r>
                <a14:m>
                  <m:oMath xmlns:m="http://schemas.openxmlformats.org/officeDocument/2006/math">
                    <m:r>
                      <a:rPr lang="en-US" i="1">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𝒃</m:t>
                    </m:r>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oMath>
                </a14:m>
                <a:r>
                  <a:rPr lang="es-AR" dirty="0"/>
                  <a:t>)</a:t>
                </a:r>
              </a:p>
              <a:p>
                <a:pPr marL="514350" indent="-514350">
                  <a:buFont typeface="+mj-lt"/>
                  <a:buAutoNum type="arabicPeriod"/>
                </a:pPr>
                <a:r>
                  <a:rPr lang="es-AR" dirty="0"/>
                  <a:t>Muestrea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oMath>
                </a14:m>
                <a:r>
                  <a:rPr lang="es-AR" dirty="0"/>
                  <a:t> de </a:t>
                </a:r>
                <a14:m>
                  <m:oMath xmlns:m="http://schemas.openxmlformats.org/officeDocument/2006/math">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𝑒</m:t>
                            </m:r>
                          </m:sub>
                          <m:sup>
                            <m:r>
                              <a:rPr lang="en-US" i="1">
                                <a:solidFill>
                                  <a:schemeClr val="tx1"/>
                                </a:solidFill>
                                <a:latin typeface="Cambria Math" panose="02040503050406030204" pitchFamily="18" charset="0"/>
                              </a:rPr>
                              <m:t>2</m:t>
                            </m:r>
                          </m:sup>
                        </m:sSubSup>
                      </m:e>
                      <m:e>
                        <m:r>
                          <a:rPr lang="en-US" b="1" i="1">
                            <a:solidFill>
                              <a:schemeClr val="tx1"/>
                            </a:solidFill>
                            <a:latin typeface="Cambria Math" panose="02040503050406030204" pitchFamily="18" charset="0"/>
                          </a:rPr>
                          <m:t>𝒃</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𝒚</m:t>
                        </m:r>
                      </m:e>
                    </m:d>
                  </m:oMath>
                </a14:m>
                <a:endParaRPr lang="es-AR" dirty="0"/>
              </a:p>
              <a:p>
                <a:pPr marL="514350" indent="-514350">
                  <a:buFont typeface="+mj-lt"/>
                  <a:buAutoNum type="arabicPeriod"/>
                </a:pPr>
                <a:r>
                  <a:rPr lang="en-US" dirty="0" err="1"/>
                  <a:t>Ir</a:t>
                </a:r>
                <a:r>
                  <a:rPr lang="en-US" dirty="0"/>
                  <a:t> a 2 </a:t>
                </a:r>
                <a:endParaRPr lang="es-AR" dirty="0"/>
              </a:p>
            </p:txBody>
          </p:sp>
        </mc:Choice>
        <mc:Fallback xmlns="">
          <p:sp>
            <p:nvSpPr>
              <p:cNvPr id="2" name="Content Placeholder 1">
                <a:extLst>
                  <a:ext uri="{FF2B5EF4-FFF2-40B4-BE49-F238E27FC236}">
                    <a16:creationId xmlns:a16="http://schemas.microsoft.com/office/drawing/2014/main" id="{048067F3-3FFB-4A51-87BE-ACFFC2732CFD}"/>
                  </a:ext>
                </a:extLst>
              </p:cNvPr>
              <p:cNvSpPr>
                <a:spLocks noGrp="1" noRot="1" noChangeAspect="1" noMove="1" noResize="1" noEditPoints="1" noAdjustHandles="1" noChangeArrowheads="1" noChangeShapeType="1" noTextEdit="1"/>
              </p:cNvSpPr>
              <p:nvPr>
                <p:ph idx="1"/>
              </p:nvPr>
            </p:nvSpPr>
            <p:spPr>
              <a:xfrm>
                <a:off x="457199" y="2514600"/>
                <a:ext cx="8228013" cy="3584886"/>
              </a:xfrm>
              <a:blipFill>
                <a:blip r:embed="rId3"/>
                <a:stretch>
                  <a:fillRect l="-1556" t="-187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F94A546-552C-461C-B587-FC93EE688572}"/>
              </a:ext>
            </a:extLst>
          </p:cNvPr>
          <p:cNvSpPr txBox="1"/>
          <p:nvPr/>
        </p:nvSpPr>
        <p:spPr>
          <a:xfrm>
            <a:off x="1524000" y="1830668"/>
            <a:ext cx="6705600" cy="400110"/>
          </a:xfrm>
          <a:prstGeom prst="rect">
            <a:avLst/>
          </a:prstGeom>
          <a:noFill/>
        </p:spPr>
        <p:txBody>
          <a:bodyPr wrap="square" rtlCol="0">
            <a:spAutoFit/>
          </a:bodyPr>
          <a:lstStyle/>
          <a:p>
            <a:pPr algn="ctr"/>
            <a:r>
              <a:rPr lang="en-US" sz="2000" u="sng" dirty="0">
                <a:solidFill>
                  <a:srgbClr val="FF0000"/>
                </a:solidFill>
              </a:rPr>
              <a:t>Gibbs sampler</a:t>
            </a:r>
            <a:endParaRPr lang="es-AR" sz="2000" u="sng" dirty="0">
              <a:solidFill>
                <a:srgbClr val="FF0000"/>
              </a:solidFill>
            </a:endParaRPr>
          </a:p>
        </p:txBody>
      </p:sp>
    </p:spTree>
    <p:extLst>
      <p:ext uri="{BB962C8B-B14F-4D97-AF65-F5344CB8AC3E}">
        <p14:creationId xmlns:p14="http://schemas.microsoft.com/office/powerpoint/2010/main" val="109596624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bwMode="auto">
          <a:xfrm>
            <a:off x="457993" y="753270"/>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funciones</a:t>
            </a:r>
            <a:r>
              <a:rPr lang="en-US" dirty="0"/>
              <a:t> </a:t>
            </a:r>
            <a:r>
              <a:rPr lang="en-US" dirty="0" err="1"/>
              <a:t>lineales</a:t>
            </a:r>
            <a:r>
              <a:rPr lang="en-US" dirty="0"/>
              <a:t> de los </a:t>
            </a:r>
            <a:r>
              <a:rPr lang="en-US" dirty="0" err="1"/>
              <a:t>parámetros</a:t>
            </a:r>
            <a:endParaRPr lang="en-US" sz="3600" dirty="0"/>
          </a:p>
        </p:txBody>
      </p:sp>
      <p:sp>
        <p:nvSpPr>
          <p:cNvPr id="50178" name="TextBox 1"/>
          <p:cNvSpPr txBox="1">
            <a:spLocks noChangeArrowheads="1"/>
          </p:cNvSpPr>
          <p:nvPr/>
        </p:nvSpPr>
        <p:spPr bwMode="auto">
          <a:xfrm>
            <a:off x="825843" y="2215752"/>
            <a:ext cx="377212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rPr>
              <a:t>Cadena MCMC de </a:t>
            </a:r>
            <a:r>
              <a:rPr lang="en-US" dirty="0" err="1">
                <a:solidFill>
                  <a:srgbClr val="000000"/>
                </a:solidFill>
              </a:rPr>
              <a:t>parámetros</a:t>
            </a:r>
            <a:r>
              <a:rPr lang="en-US" dirty="0">
                <a:solidFill>
                  <a:srgbClr val="000000"/>
                </a:solidFill>
              </a:rPr>
              <a:t> </a:t>
            </a:r>
            <a:r>
              <a:rPr lang="en-US" dirty="0" err="1">
                <a:solidFill>
                  <a:srgbClr val="000000"/>
                </a:solidFill>
              </a:rPr>
              <a:t>lineales</a:t>
            </a:r>
            <a:endParaRPr lang="en-US" dirty="0">
              <a:solidFill>
                <a:srgbClr val="000000"/>
              </a:solidFill>
            </a:endParaRPr>
          </a:p>
        </p:txBody>
      </p:sp>
      <p:graphicFrame>
        <p:nvGraphicFramePr>
          <p:cNvPr id="50179" name="Object 4"/>
          <p:cNvGraphicFramePr>
            <a:graphicFrameLocks noChangeAspect="1"/>
          </p:cNvGraphicFramePr>
          <p:nvPr/>
        </p:nvGraphicFramePr>
        <p:xfrm>
          <a:off x="685800" y="3335338"/>
          <a:ext cx="7205663" cy="1084262"/>
        </p:xfrm>
        <a:graphic>
          <a:graphicData uri="http://schemas.openxmlformats.org/presentationml/2006/ole">
            <mc:AlternateContent xmlns:mc="http://schemas.openxmlformats.org/markup-compatibility/2006">
              <mc:Choice xmlns:v="urn:schemas-microsoft-com:vml" Requires="v">
                <p:oleObj spid="_x0000_s10244" name="Equation" r:id="rId4" imgW="2540000" imgH="381000" progId="Equation.3">
                  <p:embed/>
                </p:oleObj>
              </mc:Choice>
              <mc:Fallback>
                <p:oleObj name="Equation" r:id="rId4" imgW="2540000" imgH="381000" progId="Equation.3">
                  <p:embed/>
                  <p:pic>
                    <p:nvPicPr>
                      <p:cNvPr id="501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335338"/>
                        <a:ext cx="7205663"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0180" name="Object 5"/>
          <p:cNvGraphicFramePr>
            <a:graphicFrameLocks noChangeAspect="1"/>
          </p:cNvGraphicFramePr>
          <p:nvPr/>
        </p:nvGraphicFramePr>
        <p:xfrm>
          <a:off x="725488" y="4554538"/>
          <a:ext cx="7278687" cy="1084262"/>
        </p:xfrm>
        <a:graphic>
          <a:graphicData uri="http://schemas.openxmlformats.org/presentationml/2006/ole">
            <mc:AlternateContent xmlns:mc="http://schemas.openxmlformats.org/markup-compatibility/2006">
              <mc:Choice xmlns:v="urn:schemas-microsoft-com:vml" Requires="v">
                <p:oleObj spid="_x0000_s10245" name="Equation" r:id="rId6" imgW="2565400" imgH="381000" progId="Equation.3">
                  <p:embed/>
                </p:oleObj>
              </mc:Choice>
              <mc:Fallback>
                <p:oleObj name="Equation" r:id="rId6" imgW="2565400" imgH="381000" progId="Equation.3">
                  <p:embed/>
                  <p:pic>
                    <p:nvPicPr>
                      <p:cNvPr id="5018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8" y="4554538"/>
                        <a:ext cx="7278687"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0181" name="TextBox 2"/>
          <p:cNvSpPr txBox="1">
            <a:spLocks noChangeArrowheads="1"/>
          </p:cNvSpPr>
          <p:nvPr/>
        </p:nvSpPr>
        <p:spPr bwMode="auto">
          <a:xfrm>
            <a:off x="2405063" y="2819400"/>
            <a:ext cx="11763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solidFill>
                  <a:srgbClr val="000000"/>
                </a:solidFill>
              </a:rPr>
              <a:t>Burn-in </a:t>
            </a:r>
          </a:p>
        </p:txBody>
      </p:sp>
      <p:sp>
        <p:nvSpPr>
          <p:cNvPr id="4" name="Right Brace 3"/>
          <p:cNvSpPr/>
          <p:nvPr/>
        </p:nvSpPr>
        <p:spPr bwMode="auto">
          <a:xfrm rot="16200000">
            <a:off x="2781300" y="2247900"/>
            <a:ext cx="457200" cy="25146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9" name="Right Brace 8"/>
          <p:cNvSpPr/>
          <p:nvPr/>
        </p:nvSpPr>
        <p:spPr bwMode="auto">
          <a:xfrm rot="16200000" flipH="1">
            <a:off x="5981700" y="3924300"/>
            <a:ext cx="304800" cy="3124200"/>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a:solidFill>
                <a:schemeClr val="bg1"/>
              </a:solidFill>
              <a:latin typeface="Arial" charset="0"/>
              <a:ea typeface="ＭＳ Ｐゴシック" charset="0"/>
              <a:cs typeface="Arial" charset="0"/>
            </a:endParaRPr>
          </a:p>
        </p:txBody>
      </p:sp>
      <p:sp>
        <p:nvSpPr>
          <p:cNvPr id="50184" name="TextBox 9"/>
          <p:cNvSpPr txBox="1">
            <a:spLocks noChangeArrowheads="1"/>
          </p:cNvSpPr>
          <p:nvPr/>
        </p:nvSpPr>
        <p:spPr bwMode="auto">
          <a:xfrm>
            <a:off x="4623493" y="5715000"/>
            <a:ext cx="303236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err="1">
                <a:solidFill>
                  <a:srgbClr val="000000"/>
                </a:solidFill>
              </a:rPr>
              <a:t>Usar</a:t>
            </a:r>
            <a:r>
              <a:rPr lang="en-US" sz="2400" dirty="0">
                <a:solidFill>
                  <a:srgbClr val="000000"/>
                </a:solidFill>
              </a:rPr>
              <a:t> </a:t>
            </a:r>
            <a:r>
              <a:rPr lang="en-US" sz="2400" dirty="0" err="1">
                <a:solidFill>
                  <a:srgbClr val="000000"/>
                </a:solidFill>
              </a:rPr>
              <a:t>estas</a:t>
            </a:r>
            <a:r>
              <a:rPr lang="en-US" sz="2400" dirty="0">
                <a:solidFill>
                  <a:srgbClr val="000000"/>
                </a:solidFill>
              </a:rPr>
              <a:t> </a:t>
            </a:r>
            <a:r>
              <a:rPr lang="en-US" sz="2400" dirty="0" err="1">
                <a:solidFill>
                  <a:srgbClr val="000000"/>
                </a:solidFill>
              </a:rPr>
              <a:t>iteracciones</a:t>
            </a:r>
            <a:endParaRPr lang="en-US" sz="24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E74C58E-7D17-4CC7-920C-8A6D88BAB1D6}"/>
              </a:ext>
            </a:extLst>
          </p:cNvPr>
          <p:cNvSpPr>
            <a:spLocks noGrp="1" noChangeArrowheads="1"/>
          </p:cNvSpPr>
          <p:nvPr>
            <p:ph type="title"/>
          </p:nvPr>
        </p:nvSpPr>
        <p:spPr>
          <a:xfrm>
            <a:off x="457200" y="956138"/>
            <a:ext cx="8229600" cy="480233"/>
          </a:xfrm>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conjunta</a:t>
            </a:r>
            <a:endParaRPr lang="en-US" altLang="en-US" dirty="0"/>
          </a:p>
        </p:txBody>
      </p:sp>
      <p:sp>
        <p:nvSpPr>
          <p:cNvPr id="14339" name="Rectangle 3">
            <a:extLst>
              <a:ext uri="{FF2B5EF4-FFF2-40B4-BE49-F238E27FC236}">
                <a16:creationId xmlns:a16="http://schemas.microsoft.com/office/drawing/2014/main" id="{CC2E94AF-F36E-4540-B45D-5B84E549F4B7}"/>
              </a:ext>
            </a:extLst>
          </p:cNvPr>
          <p:cNvSpPr>
            <a:spLocks noChangeArrowheads="1"/>
          </p:cNvSpPr>
          <p:nvPr/>
        </p:nvSpPr>
        <p:spPr bwMode="auto">
          <a:xfrm>
            <a:off x="2514600" y="2895600"/>
            <a:ext cx="5105400" cy="297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Oval 4">
            <a:extLst>
              <a:ext uri="{FF2B5EF4-FFF2-40B4-BE49-F238E27FC236}">
                <a16:creationId xmlns:a16="http://schemas.microsoft.com/office/drawing/2014/main" id="{20336AAF-F63C-421D-838A-DB9714747EC0}"/>
              </a:ext>
            </a:extLst>
          </p:cNvPr>
          <p:cNvSpPr>
            <a:spLocks noChangeArrowheads="1"/>
          </p:cNvSpPr>
          <p:nvPr/>
        </p:nvSpPr>
        <p:spPr bwMode="auto">
          <a:xfrm>
            <a:off x="2819400" y="32004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Oval 5">
            <a:extLst>
              <a:ext uri="{FF2B5EF4-FFF2-40B4-BE49-F238E27FC236}">
                <a16:creationId xmlns:a16="http://schemas.microsoft.com/office/drawing/2014/main" id="{E0FA5C45-C296-4582-A779-4CF2FB43CF17}"/>
              </a:ext>
            </a:extLst>
          </p:cNvPr>
          <p:cNvSpPr>
            <a:spLocks noChangeArrowheads="1"/>
          </p:cNvSpPr>
          <p:nvPr/>
        </p:nvSpPr>
        <p:spPr bwMode="auto">
          <a:xfrm>
            <a:off x="4572000" y="3124200"/>
            <a:ext cx="2819400" cy="2438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Text Box 6">
            <a:extLst>
              <a:ext uri="{FF2B5EF4-FFF2-40B4-BE49-F238E27FC236}">
                <a16:creationId xmlns:a16="http://schemas.microsoft.com/office/drawing/2014/main" id="{2E9A78AB-0AC8-4423-8683-0696548D5677}"/>
              </a:ext>
            </a:extLst>
          </p:cNvPr>
          <p:cNvSpPr txBox="1">
            <a:spLocks noChangeArrowheads="1"/>
          </p:cNvSpPr>
          <p:nvPr/>
        </p:nvSpPr>
        <p:spPr bwMode="auto">
          <a:xfrm>
            <a:off x="3200400" y="36576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4343" name="Text Box 7">
            <a:extLst>
              <a:ext uri="{FF2B5EF4-FFF2-40B4-BE49-F238E27FC236}">
                <a16:creationId xmlns:a16="http://schemas.microsoft.com/office/drawing/2014/main" id="{26DFBEE4-261D-443E-8DA2-DD058B4C11A7}"/>
              </a:ext>
            </a:extLst>
          </p:cNvPr>
          <p:cNvSpPr txBox="1">
            <a:spLocks noChangeArrowheads="1"/>
          </p:cNvSpPr>
          <p:nvPr/>
        </p:nvSpPr>
        <p:spPr bwMode="auto">
          <a:xfrm>
            <a:off x="6172200" y="32908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4344" name="Text Box 8">
            <a:extLst>
              <a:ext uri="{FF2B5EF4-FFF2-40B4-BE49-F238E27FC236}">
                <a16:creationId xmlns:a16="http://schemas.microsoft.com/office/drawing/2014/main" id="{2D9F7A53-477E-4B4A-9CBC-ADDAA74868CF}"/>
              </a:ext>
            </a:extLst>
          </p:cNvPr>
          <p:cNvSpPr txBox="1">
            <a:spLocks noChangeArrowheads="1"/>
          </p:cNvSpPr>
          <p:nvPr/>
        </p:nvSpPr>
        <p:spPr bwMode="auto">
          <a:xfrm>
            <a:off x="2630488" y="2971800"/>
            <a:ext cx="41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sp>
        <p:nvSpPr>
          <p:cNvPr id="14346" name="Text Box 10">
            <a:extLst>
              <a:ext uri="{FF2B5EF4-FFF2-40B4-BE49-F238E27FC236}">
                <a16:creationId xmlns:a16="http://schemas.microsoft.com/office/drawing/2014/main" id="{8945AEAD-455A-4DB2-914A-A5F8E6291F08}"/>
              </a:ext>
            </a:extLst>
          </p:cNvPr>
          <p:cNvSpPr txBox="1">
            <a:spLocks noChangeArrowheads="1"/>
          </p:cNvSpPr>
          <p:nvPr/>
        </p:nvSpPr>
        <p:spPr bwMode="auto">
          <a:xfrm>
            <a:off x="4251325" y="1789113"/>
            <a:ext cx="9028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7" name="Line 11">
            <a:extLst>
              <a:ext uri="{FF2B5EF4-FFF2-40B4-BE49-F238E27FC236}">
                <a16:creationId xmlns:a16="http://schemas.microsoft.com/office/drawing/2014/main" id="{2FE77BB5-07BF-4600-946A-A63B566B1875}"/>
              </a:ext>
            </a:extLst>
          </p:cNvPr>
          <p:cNvSpPr>
            <a:spLocks noChangeShapeType="1"/>
          </p:cNvSpPr>
          <p:nvPr/>
        </p:nvSpPr>
        <p:spPr bwMode="auto">
          <a:xfrm>
            <a:off x="1828800" y="25908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Text Box 12">
            <a:extLst>
              <a:ext uri="{FF2B5EF4-FFF2-40B4-BE49-F238E27FC236}">
                <a16:creationId xmlns:a16="http://schemas.microsoft.com/office/drawing/2014/main" id="{98E14416-0E7E-419C-B6D9-4D8481EC5909}"/>
              </a:ext>
            </a:extLst>
          </p:cNvPr>
          <p:cNvSpPr txBox="1">
            <a:spLocks noChangeArrowheads="1"/>
          </p:cNvSpPr>
          <p:nvPr/>
        </p:nvSpPr>
        <p:spPr bwMode="auto">
          <a:xfrm>
            <a:off x="1127125" y="2246313"/>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4349" name="Line 13">
            <a:extLst>
              <a:ext uri="{FF2B5EF4-FFF2-40B4-BE49-F238E27FC236}">
                <a16:creationId xmlns:a16="http://schemas.microsoft.com/office/drawing/2014/main" id="{4A68EBDD-43A6-4F73-9BD9-A738133A2CD1}"/>
              </a:ext>
            </a:extLst>
          </p:cNvPr>
          <p:cNvSpPr>
            <a:spLocks noChangeShapeType="1"/>
          </p:cNvSpPr>
          <p:nvPr/>
        </p:nvSpPr>
        <p:spPr bwMode="auto">
          <a:xfrm>
            <a:off x="4533900" y="2133600"/>
            <a:ext cx="2667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0" name="Text Box 14">
            <a:extLst>
              <a:ext uri="{FF2B5EF4-FFF2-40B4-BE49-F238E27FC236}">
                <a16:creationId xmlns:a16="http://schemas.microsoft.com/office/drawing/2014/main" id="{1A2066E0-6121-436A-BC5C-FAFF7CE1200E}"/>
              </a:ext>
            </a:extLst>
          </p:cNvPr>
          <p:cNvSpPr txBox="1">
            <a:spLocks noChangeArrowheads="1"/>
          </p:cNvSpPr>
          <p:nvPr/>
        </p:nvSpPr>
        <p:spPr bwMode="auto">
          <a:xfrm>
            <a:off x="685800" y="3581400"/>
            <a:ext cx="13938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tx1"/>
                </a:solidFill>
                <a:latin typeface="Arial" panose="020B0604020202020204" pitchFamily="34" charset="0"/>
                <a:cs typeface="Arial" panose="020B0604020202020204" pitchFamily="34" charset="0"/>
              </a:rPr>
              <a:t>0</a:t>
            </a:r>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 P(A) 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W</a:t>
            </a:r>
            <a:r>
              <a:rPr lang="en-US" altLang="en-US" sz="1800">
                <a:solidFill>
                  <a:schemeClr val="tx1"/>
                </a:solidFill>
                <a:latin typeface="Arial" panose="020B0604020202020204" pitchFamily="34" charset="0"/>
                <a:cs typeface="Arial" panose="020B0604020202020204" pitchFamily="34" charset="0"/>
              </a:rPr>
              <a:t>) =1</a:t>
            </a:r>
          </a:p>
          <a:p>
            <a:r>
              <a:rPr lang="en-US" altLang="en-US" sz="1800">
                <a:solidFill>
                  <a:schemeClr val="tx1"/>
                </a:solidFill>
                <a:latin typeface="Arial" panose="020B0604020202020204" pitchFamily="34" charset="0"/>
                <a:cs typeface="Arial" panose="020B0604020202020204" pitchFamily="34" charset="0"/>
              </a:rPr>
              <a:t>P(</a:t>
            </a:r>
            <a:r>
              <a:rPr lang="en-US" altLang="en-US" sz="1800">
                <a:solidFill>
                  <a:schemeClr val="tx1"/>
                </a:solidFill>
                <a:latin typeface="Symbol" panose="05050102010706020507" pitchFamily="18" charset="2"/>
                <a:cs typeface="Arial" panose="020B0604020202020204" pitchFamily="34" charset="0"/>
              </a:rPr>
              <a:t>f</a:t>
            </a:r>
            <a:r>
              <a:rPr lang="en-US" altLang="en-US" sz="1800">
                <a:solidFill>
                  <a:schemeClr val="tx1"/>
                </a:solidFill>
                <a:latin typeface="Arial" panose="020B0604020202020204" pitchFamily="34" charset="0"/>
                <a:cs typeface="Arial" panose="020B0604020202020204" pitchFamily="34" charset="0"/>
              </a:rPr>
              <a:t>) =0  </a:t>
            </a:r>
          </a:p>
        </p:txBody>
      </p:sp>
      <p:sp>
        <p:nvSpPr>
          <p:cNvPr id="14351" name="Text Box 15">
            <a:extLst>
              <a:ext uri="{FF2B5EF4-FFF2-40B4-BE49-F238E27FC236}">
                <a16:creationId xmlns:a16="http://schemas.microsoft.com/office/drawing/2014/main" id="{D62CC137-36D3-420F-990A-885E583DF328}"/>
              </a:ext>
            </a:extLst>
          </p:cNvPr>
          <p:cNvSpPr txBox="1">
            <a:spLocks noChangeArrowheads="1"/>
          </p:cNvSpPr>
          <p:nvPr/>
        </p:nvSpPr>
        <p:spPr bwMode="auto">
          <a:xfrm>
            <a:off x="5029200" y="1843088"/>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4352" name="Line 16">
            <a:extLst>
              <a:ext uri="{FF2B5EF4-FFF2-40B4-BE49-F238E27FC236}">
                <a16:creationId xmlns:a16="http://schemas.microsoft.com/office/drawing/2014/main" id="{6494FF21-1803-4DDA-B1F9-69FF4A530F9E}"/>
              </a:ext>
            </a:extLst>
          </p:cNvPr>
          <p:cNvSpPr>
            <a:spLocks noChangeShapeType="1"/>
          </p:cNvSpPr>
          <p:nvPr/>
        </p:nvSpPr>
        <p:spPr bwMode="auto">
          <a:xfrm flipH="1">
            <a:off x="4648200" y="381000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3" name="Line 17">
            <a:extLst>
              <a:ext uri="{FF2B5EF4-FFF2-40B4-BE49-F238E27FC236}">
                <a16:creationId xmlns:a16="http://schemas.microsoft.com/office/drawing/2014/main" id="{68D22A61-A64F-41BE-B2F9-D9150A009DC7}"/>
              </a:ext>
            </a:extLst>
          </p:cNvPr>
          <p:cNvSpPr>
            <a:spLocks noChangeShapeType="1"/>
          </p:cNvSpPr>
          <p:nvPr/>
        </p:nvSpPr>
        <p:spPr bwMode="auto">
          <a:xfrm flipH="1">
            <a:off x="4600575" y="391477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4" name="Line 18">
            <a:extLst>
              <a:ext uri="{FF2B5EF4-FFF2-40B4-BE49-F238E27FC236}">
                <a16:creationId xmlns:a16="http://schemas.microsoft.com/office/drawing/2014/main" id="{D1196B9A-039F-466B-803D-731BF884E7D3}"/>
              </a:ext>
            </a:extLst>
          </p:cNvPr>
          <p:cNvSpPr>
            <a:spLocks noChangeShapeType="1"/>
          </p:cNvSpPr>
          <p:nvPr/>
        </p:nvSpPr>
        <p:spPr bwMode="auto">
          <a:xfrm flipH="1">
            <a:off x="4600575" y="406717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5" name="Line 19">
            <a:extLst>
              <a:ext uri="{FF2B5EF4-FFF2-40B4-BE49-F238E27FC236}">
                <a16:creationId xmlns:a16="http://schemas.microsoft.com/office/drawing/2014/main" id="{902441E6-DB10-4CD3-9254-E235B4FC36A9}"/>
              </a:ext>
            </a:extLst>
          </p:cNvPr>
          <p:cNvSpPr>
            <a:spLocks noChangeShapeType="1"/>
          </p:cNvSpPr>
          <p:nvPr/>
        </p:nvSpPr>
        <p:spPr bwMode="auto">
          <a:xfrm flipH="1">
            <a:off x="4572000" y="41576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6" name="Line 20">
            <a:extLst>
              <a:ext uri="{FF2B5EF4-FFF2-40B4-BE49-F238E27FC236}">
                <a16:creationId xmlns:a16="http://schemas.microsoft.com/office/drawing/2014/main" id="{CCA06A52-B24A-47DB-8E55-38A1DCB4AF41}"/>
              </a:ext>
            </a:extLst>
          </p:cNvPr>
          <p:cNvSpPr>
            <a:spLocks noChangeShapeType="1"/>
          </p:cNvSpPr>
          <p:nvPr/>
        </p:nvSpPr>
        <p:spPr bwMode="auto">
          <a:xfrm flipH="1">
            <a:off x="4572000" y="431006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57" name="Line 21">
            <a:extLst>
              <a:ext uri="{FF2B5EF4-FFF2-40B4-BE49-F238E27FC236}">
                <a16:creationId xmlns:a16="http://schemas.microsoft.com/office/drawing/2014/main" id="{D07929D3-A2EE-49B8-9B04-82517AD0F09B}"/>
              </a:ext>
            </a:extLst>
          </p:cNvPr>
          <p:cNvSpPr>
            <a:spLocks noChangeShapeType="1"/>
          </p:cNvSpPr>
          <p:nvPr/>
        </p:nvSpPr>
        <p:spPr bwMode="auto">
          <a:xfrm flipH="1">
            <a:off x="4648200" y="453866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34180" y="7699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Distribucion</a:t>
            </a:r>
            <a:r>
              <a:rPr lang="en-US" dirty="0"/>
              <a:t> posterior de </a:t>
            </a:r>
            <a:r>
              <a:rPr lang="en-US" dirty="0" err="1"/>
              <a:t>valores</a:t>
            </a:r>
            <a:r>
              <a:rPr lang="en-US" dirty="0"/>
              <a:t> </a:t>
            </a:r>
            <a:r>
              <a:rPr lang="en-US" dirty="0" err="1"/>
              <a:t>esperados</a:t>
            </a:r>
            <a:endParaRPr lang="en-US" dirty="0"/>
          </a:p>
        </p:txBody>
      </p:sp>
      <p:sp>
        <p:nvSpPr>
          <p:cNvPr id="56322" name="TextBox 4"/>
          <p:cNvSpPr txBox="1">
            <a:spLocks noChangeArrowheads="1"/>
          </p:cNvSpPr>
          <p:nvPr/>
        </p:nvSpPr>
        <p:spPr bwMode="auto">
          <a:xfrm>
            <a:off x="457200" y="2743200"/>
            <a:ext cx="8181975"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Dada una </a:t>
            </a:r>
            <a:r>
              <a:rPr lang="en-US" sz="2400" dirty="0" err="1">
                <a:solidFill>
                  <a:srgbClr val="000000"/>
                </a:solidFill>
              </a:rPr>
              <a:t>transformación</a:t>
            </a:r>
            <a:r>
              <a:rPr lang="en-US" sz="2400" dirty="0">
                <a:solidFill>
                  <a:srgbClr val="000000"/>
                </a:solidFill>
              </a:rPr>
              <a:t> linear de </a:t>
            </a:r>
            <a:r>
              <a:rPr lang="en-US" sz="2400" dirty="0" err="1">
                <a:solidFill>
                  <a:srgbClr val="000000"/>
                </a:solidFill>
              </a:rPr>
              <a:t>parámetros</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No solo Podemos computer la media posterior, Tambien Podemos </a:t>
            </a:r>
            <a:r>
              <a:rPr lang="en-US" sz="2400" dirty="0" err="1">
                <a:solidFill>
                  <a:srgbClr val="000000"/>
                </a:solidFill>
              </a:rPr>
              <a:t>obtener</a:t>
            </a:r>
            <a:r>
              <a:rPr lang="en-US" sz="2400" dirty="0">
                <a:solidFill>
                  <a:srgbClr val="000000"/>
                </a:solidFill>
              </a:rPr>
              <a:t> </a:t>
            </a:r>
            <a:r>
              <a:rPr lang="en-US" sz="2400" dirty="0" err="1">
                <a:solidFill>
                  <a:srgbClr val="000000"/>
                </a:solidFill>
              </a:rPr>
              <a:t>intervaloa</a:t>
            </a:r>
            <a:r>
              <a:rPr lang="en-US" sz="2400" dirty="0">
                <a:solidFill>
                  <a:srgbClr val="000000"/>
                </a:solidFill>
              </a:rPr>
              <a:t> de </a:t>
            </a:r>
            <a:r>
              <a:rPr lang="en-US" sz="2400" dirty="0" err="1">
                <a:solidFill>
                  <a:srgbClr val="000000"/>
                </a:solidFill>
              </a:rPr>
              <a:t>credibildiad</a:t>
            </a:r>
            <a:r>
              <a:rPr lang="en-US" sz="2400" dirty="0">
                <a:solidFill>
                  <a:srgbClr val="000000"/>
                </a:solidFill>
              </a:rPr>
              <a:t> posterior para </a:t>
            </a:r>
            <a:r>
              <a:rPr lang="en-US" sz="2400" dirty="0" err="1">
                <a:solidFill>
                  <a:srgbClr val="000000"/>
                </a:solidFill>
              </a:rPr>
              <a:t>cada</a:t>
            </a:r>
            <a:r>
              <a:rPr lang="en-US" sz="2400" dirty="0">
                <a:solidFill>
                  <a:srgbClr val="000000"/>
                </a:solidFill>
              </a:rPr>
              <a:t> punto </a:t>
            </a:r>
            <a:r>
              <a:rPr lang="en-US" sz="2400" dirty="0" err="1">
                <a:solidFill>
                  <a:srgbClr val="000000"/>
                </a:solidFill>
              </a:rPr>
              <a:t>en</a:t>
            </a:r>
            <a:r>
              <a:rPr lang="en-US" sz="2400" dirty="0">
                <a:solidFill>
                  <a:srgbClr val="000000"/>
                </a:solidFill>
              </a:rPr>
              <a:t> el vector (</a:t>
            </a:r>
            <a:r>
              <a:rPr lang="en-US" sz="2400" dirty="0" err="1">
                <a:solidFill>
                  <a:srgbClr val="000000"/>
                </a:solidFill>
              </a:rPr>
              <a:t>cada</a:t>
            </a:r>
            <a:r>
              <a:rPr lang="en-US" sz="2400" dirty="0">
                <a:solidFill>
                  <a:srgbClr val="000000"/>
                </a:solidFill>
              </a:rPr>
              <a:t> punto </a:t>
            </a:r>
            <a:r>
              <a:rPr lang="en-US" sz="2400" dirty="0" err="1">
                <a:solidFill>
                  <a:srgbClr val="000000"/>
                </a:solidFill>
              </a:rPr>
              <a:t>está</a:t>
            </a:r>
            <a:r>
              <a:rPr lang="en-US" sz="2400" dirty="0">
                <a:solidFill>
                  <a:srgbClr val="000000"/>
                </a:solidFill>
              </a:rPr>
              <a:t> </a:t>
            </a:r>
            <a:r>
              <a:rPr lang="en-US" sz="2400" dirty="0" err="1">
                <a:solidFill>
                  <a:srgbClr val="000000"/>
                </a:solidFill>
              </a:rPr>
              <a:t>representado</a:t>
            </a:r>
            <a:r>
              <a:rPr lang="en-US" sz="2400" dirty="0">
                <a:solidFill>
                  <a:srgbClr val="000000"/>
                </a:solidFill>
              </a:rPr>
              <a:t> por una fila de </a:t>
            </a:r>
            <a:r>
              <a:rPr lang="en-US" sz="2400" b="1" dirty="0">
                <a:solidFill>
                  <a:srgbClr val="000000"/>
                </a:solidFill>
                <a:latin typeface="Times" charset="0"/>
                <a:cs typeface="Times" charset="0"/>
              </a:rPr>
              <a:t>Z</a:t>
            </a:r>
            <a:r>
              <a:rPr lang="en-US" sz="2400" dirty="0">
                <a:solidFill>
                  <a:srgbClr val="000000"/>
                </a:solidFill>
              </a:rPr>
              <a:t>). </a:t>
            </a:r>
          </a:p>
        </p:txBody>
      </p:sp>
      <p:graphicFrame>
        <p:nvGraphicFramePr>
          <p:cNvPr id="56323" name="Object 5"/>
          <p:cNvGraphicFramePr>
            <a:graphicFrameLocks noChangeAspect="1"/>
          </p:cNvGraphicFramePr>
          <p:nvPr/>
        </p:nvGraphicFramePr>
        <p:xfrm>
          <a:off x="3319463" y="3486150"/>
          <a:ext cx="1874837" cy="577850"/>
        </p:xfrm>
        <a:graphic>
          <a:graphicData uri="http://schemas.openxmlformats.org/presentationml/2006/ole">
            <mc:AlternateContent xmlns:mc="http://schemas.openxmlformats.org/markup-compatibility/2006">
              <mc:Choice xmlns:v="urn:schemas-microsoft-com:vml" Requires="v">
                <p:oleObj spid="_x0000_s11268" name="Equation" r:id="rId4" imgW="660400" imgH="203200" progId="Equation.3">
                  <p:embed/>
                </p:oleObj>
              </mc:Choice>
              <mc:Fallback>
                <p:oleObj name="Equation" r:id="rId4" imgW="660400" imgH="203200" progId="Equation.3">
                  <p:embed/>
                  <p:pic>
                    <p:nvPicPr>
                      <p:cNvPr id="5632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3486150"/>
                        <a:ext cx="1874837"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6324" name="Object 3"/>
          <p:cNvGraphicFramePr>
            <a:graphicFrameLocks noChangeAspect="1"/>
          </p:cNvGraphicFramePr>
          <p:nvPr/>
        </p:nvGraphicFramePr>
        <p:xfrm>
          <a:off x="2474913" y="5638800"/>
          <a:ext cx="2706687" cy="685800"/>
        </p:xfrm>
        <a:graphic>
          <a:graphicData uri="http://schemas.openxmlformats.org/presentationml/2006/ole">
            <mc:AlternateContent xmlns:mc="http://schemas.openxmlformats.org/markup-compatibility/2006">
              <mc:Choice xmlns:v="urn:schemas-microsoft-com:vml" Requires="v">
                <p:oleObj spid="_x0000_s11269" name="Equation" r:id="rId6" imgW="952500" imgH="241300" progId="Equation.3">
                  <p:embed/>
                </p:oleObj>
              </mc:Choice>
              <mc:Fallback>
                <p:oleObj name="Equation" r:id="rId6" imgW="952500" imgH="241300" progId="Equation.3">
                  <p:embed/>
                  <p:pic>
                    <p:nvPicPr>
                      <p:cNvPr id="5632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4913" y="5638800"/>
                        <a:ext cx="2706687"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993" y="611189"/>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Predicción</a:t>
            </a:r>
            <a:r>
              <a:rPr lang="en-GB" dirty="0"/>
              <a:t> de </a:t>
            </a:r>
            <a:r>
              <a:rPr lang="en-GB" dirty="0" err="1"/>
              <a:t>nuevas</a:t>
            </a:r>
            <a:r>
              <a:rPr lang="en-GB" dirty="0"/>
              <a:t> </a:t>
            </a:r>
            <a:r>
              <a:rPr lang="en-GB" dirty="0" err="1"/>
              <a:t>observaciones</a:t>
            </a:r>
            <a:endParaRPr lang="en-US" dirty="0"/>
          </a:p>
        </p:txBody>
      </p:sp>
      <p:sp>
        <p:nvSpPr>
          <p:cNvPr id="58370" name="TextBox 4"/>
          <p:cNvSpPr txBox="1">
            <a:spLocks noChangeArrowheads="1"/>
          </p:cNvSpPr>
          <p:nvPr/>
        </p:nvSpPr>
        <p:spPr bwMode="auto">
          <a:xfrm>
            <a:off x="457200" y="1905000"/>
            <a:ext cx="818197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Si </a:t>
            </a:r>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estimar</a:t>
            </a:r>
            <a:r>
              <a:rPr lang="en-US" sz="2400" dirty="0">
                <a:solidFill>
                  <a:srgbClr val="000000"/>
                </a:solidFill>
              </a:rPr>
              <a:t> medias, </a:t>
            </a:r>
            <a:r>
              <a:rPr lang="en-US" sz="2400" dirty="0" err="1">
                <a:solidFill>
                  <a:srgbClr val="000000"/>
                </a:solidFill>
              </a:rPr>
              <a:t>queremos</a:t>
            </a:r>
            <a:r>
              <a:rPr lang="en-US" sz="2400" dirty="0">
                <a:solidFill>
                  <a:srgbClr val="000000"/>
                </a:solidFill>
              </a:rPr>
              <a:t> </a:t>
            </a:r>
            <a:r>
              <a:rPr lang="en-US" sz="2400" dirty="0" err="1">
                <a:solidFill>
                  <a:srgbClr val="000000"/>
                </a:solidFill>
              </a:rPr>
              <a:t>predecir</a:t>
            </a:r>
            <a:r>
              <a:rPr lang="en-US" sz="2400" dirty="0">
                <a:solidFill>
                  <a:srgbClr val="000000"/>
                </a:solidFill>
              </a:rPr>
              <a:t>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lo Podemos </a:t>
            </a:r>
            <a:r>
              <a:rPr lang="en-US" sz="2400" dirty="0" err="1">
                <a:solidFill>
                  <a:srgbClr val="000000"/>
                </a:solidFill>
              </a:rPr>
              <a:t>hace</a:t>
            </a:r>
            <a:r>
              <a:rPr lang="en-US" sz="2400" dirty="0">
                <a:solidFill>
                  <a:srgbClr val="000000"/>
                </a:solidFill>
              </a:rPr>
              <a:t> </a:t>
            </a:r>
            <a:r>
              <a:rPr lang="en-US" sz="2400" dirty="0" err="1">
                <a:solidFill>
                  <a:srgbClr val="000000"/>
                </a:solidFill>
              </a:rPr>
              <a:t>así</a:t>
            </a:r>
            <a:r>
              <a:rPr lang="en-US" sz="2400" dirty="0">
                <a:solidFill>
                  <a:srgbClr val="000000"/>
                </a:solidFill>
              </a:rPr>
              <a:t>:</a:t>
            </a:r>
          </a:p>
          <a:p>
            <a:endParaRPr lang="en-US" sz="2400" dirty="0">
              <a:solidFill>
                <a:srgbClr val="000000"/>
              </a:solidFill>
            </a:endParaRPr>
          </a:p>
          <a:p>
            <a:endParaRPr lang="en-US" sz="2400" dirty="0">
              <a:solidFill>
                <a:srgbClr val="000000"/>
              </a:solidFill>
            </a:endParaRPr>
          </a:p>
          <a:p>
            <a:r>
              <a:rPr lang="en-US" sz="2400" dirty="0">
                <a:solidFill>
                  <a:srgbClr val="000000"/>
                </a:solidFill>
              </a:rPr>
              <a:t>Para </a:t>
            </a:r>
            <a:r>
              <a:rPr lang="en-US" sz="2400" dirty="0" err="1">
                <a:solidFill>
                  <a:srgbClr val="000000"/>
                </a:solidFill>
              </a:rPr>
              <a:t>eso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generar</a:t>
            </a:r>
            <a:r>
              <a:rPr lang="en-US" sz="2400" dirty="0">
                <a:solidFill>
                  <a:srgbClr val="000000"/>
                </a:solidFill>
              </a:rPr>
              <a:t> </a:t>
            </a:r>
            <a:r>
              <a:rPr lang="en-US" sz="2400" dirty="0" err="1">
                <a:solidFill>
                  <a:srgbClr val="000000"/>
                </a:solidFill>
              </a:rPr>
              <a:t>muestras</a:t>
            </a:r>
            <a:r>
              <a:rPr lang="en-US" sz="2400" dirty="0">
                <a:solidFill>
                  <a:srgbClr val="000000"/>
                </a:solidFill>
              </a:rPr>
              <a:t> de:</a:t>
            </a:r>
          </a:p>
        </p:txBody>
      </p:sp>
      <p:graphicFrame>
        <p:nvGraphicFramePr>
          <p:cNvPr id="58371" name="Object 5"/>
          <p:cNvGraphicFramePr>
            <a:graphicFrameLocks noChangeAspect="1"/>
          </p:cNvGraphicFramePr>
          <p:nvPr/>
        </p:nvGraphicFramePr>
        <p:xfrm>
          <a:off x="2641600" y="2590800"/>
          <a:ext cx="3173413" cy="684213"/>
        </p:xfrm>
        <a:graphic>
          <a:graphicData uri="http://schemas.openxmlformats.org/presentationml/2006/ole">
            <mc:AlternateContent xmlns:mc="http://schemas.openxmlformats.org/markup-compatibility/2006">
              <mc:Choice xmlns:v="urn:schemas-microsoft-com:vml" Requires="v">
                <p:oleObj spid="_x0000_s12293" name="Equation" r:id="rId4" imgW="1117600" imgH="241300" progId="Equation.3">
                  <p:embed/>
                </p:oleObj>
              </mc:Choice>
              <mc:Fallback>
                <p:oleObj name="Equation" r:id="rId4" imgW="1117600" imgH="241300" progId="Equation.3">
                  <p:embed/>
                  <p:pic>
                    <p:nvPicPr>
                      <p:cNvPr id="5837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590800"/>
                        <a:ext cx="3173413" cy="68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8372" name="Object 1"/>
          <p:cNvGraphicFramePr>
            <a:graphicFrameLocks noChangeAspect="1"/>
          </p:cNvGraphicFramePr>
          <p:nvPr/>
        </p:nvGraphicFramePr>
        <p:xfrm>
          <a:off x="2514600" y="3810000"/>
          <a:ext cx="2779713" cy="685800"/>
        </p:xfrm>
        <a:graphic>
          <a:graphicData uri="http://schemas.openxmlformats.org/presentationml/2006/ole">
            <mc:AlternateContent xmlns:mc="http://schemas.openxmlformats.org/markup-compatibility/2006">
              <mc:Choice xmlns:v="urn:schemas-microsoft-com:vml" Requires="v">
                <p:oleObj spid="_x0000_s12294" name="Equation" r:id="rId6" imgW="977900" imgH="241300" progId="Equation.3">
                  <p:embed/>
                </p:oleObj>
              </mc:Choice>
              <mc:Fallback>
                <p:oleObj name="Equation" r:id="rId6" imgW="977900" imgH="241300" progId="Equation.3">
                  <p:embed/>
                  <p:pic>
                    <p:nvPicPr>
                      <p:cNvPr id="5837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810000"/>
                        <a:ext cx="277971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58373" name="Object 3"/>
          <p:cNvGraphicFramePr>
            <a:graphicFrameLocks noChangeAspect="1"/>
          </p:cNvGraphicFramePr>
          <p:nvPr/>
        </p:nvGraphicFramePr>
        <p:xfrm>
          <a:off x="2779713" y="4495800"/>
          <a:ext cx="2706687" cy="685800"/>
        </p:xfrm>
        <a:graphic>
          <a:graphicData uri="http://schemas.openxmlformats.org/presentationml/2006/ole">
            <mc:AlternateContent xmlns:mc="http://schemas.openxmlformats.org/markup-compatibility/2006">
              <mc:Choice xmlns:v="urn:schemas-microsoft-com:vml" Requires="v">
                <p:oleObj spid="_x0000_s12295" name="Equation" r:id="rId8" imgW="952500" imgH="241300" progId="Equation.3">
                  <p:embed/>
                </p:oleObj>
              </mc:Choice>
              <mc:Fallback>
                <p:oleObj name="Equation" r:id="rId8" imgW="952500" imgH="241300" progId="Equation.3">
                  <p:embed/>
                  <p:pic>
                    <p:nvPicPr>
                      <p:cNvPr id="5837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3" y="4495800"/>
                        <a:ext cx="2706687"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5105400"/>
            <a:ext cx="818197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Y con </a:t>
            </a:r>
            <a:r>
              <a:rPr lang="en-US" sz="2400" dirty="0" err="1">
                <a:solidFill>
                  <a:srgbClr val="000000"/>
                </a:solidFill>
              </a:rPr>
              <a:t>estas</a:t>
            </a:r>
            <a:r>
              <a:rPr lang="en-US" sz="2400" dirty="0">
                <a:solidFill>
                  <a:srgbClr val="000000"/>
                </a:solidFill>
              </a:rPr>
              <a:t> </a:t>
            </a:r>
            <a:r>
              <a:rPr lang="en-US" sz="2400" dirty="0" err="1">
                <a:solidFill>
                  <a:srgbClr val="000000"/>
                </a:solidFill>
              </a:rPr>
              <a:t>muestras</a:t>
            </a:r>
            <a:r>
              <a:rPr lang="en-US" sz="2400" dirty="0">
                <a:solidFill>
                  <a:srgbClr val="000000"/>
                </a:solidFill>
              </a:rPr>
              <a:t> Podemos </a:t>
            </a:r>
            <a:r>
              <a:rPr lang="en-US" sz="2400" dirty="0" err="1">
                <a:solidFill>
                  <a:srgbClr val="000000"/>
                </a:solidFill>
              </a:rPr>
              <a:t>obtener</a:t>
            </a:r>
            <a:r>
              <a:rPr lang="en-US" sz="2400" dirty="0">
                <a:solidFill>
                  <a:srgbClr val="000000"/>
                </a:solidFill>
              </a:rPr>
              <a:t> medias </a:t>
            </a:r>
            <a:r>
              <a:rPr lang="en-US" sz="2400" dirty="0" err="1">
                <a:solidFill>
                  <a:srgbClr val="000000"/>
                </a:solidFill>
              </a:rPr>
              <a:t>posteriores</a:t>
            </a:r>
            <a:r>
              <a:rPr lang="en-US" sz="2400" dirty="0">
                <a:solidFill>
                  <a:srgbClr val="000000"/>
                </a:solidFill>
              </a:rPr>
              <a:t> e </a:t>
            </a:r>
            <a:r>
              <a:rPr lang="en-US" sz="2400" dirty="0" err="1">
                <a:solidFill>
                  <a:srgbClr val="000000"/>
                </a:solidFill>
              </a:rPr>
              <a:t>intervalos</a:t>
            </a:r>
            <a:r>
              <a:rPr lang="en-US" sz="2400" dirty="0">
                <a:solidFill>
                  <a:srgbClr val="000000"/>
                </a:solidFill>
              </a:rPr>
              <a:t> de </a:t>
            </a:r>
            <a:r>
              <a:rPr lang="en-US" sz="2400" dirty="0" err="1">
                <a:solidFill>
                  <a:srgbClr val="000000"/>
                </a:solidFill>
              </a:rPr>
              <a:t>credibilidad</a:t>
            </a:r>
            <a:r>
              <a:rPr lang="en-US" sz="2400" dirty="0">
                <a:solidFill>
                  <a:srgbClr val="000000"/>
                </a:solidFill>
              </a:rPr>
              <a:t> para </a:t>
            </a:r>
            <a:r>
              <a:rPr lang="en-US" sz="2400" dirty="0" err="1">
                <a:solidFill>
                  <a:srgbClr val="000000"/>
                </a:solidFill>
              </a:rPr>
              <a:t>nuevas</a:t>
            </a:r>
            <a:r>
              <a:rPr lang="en-US" sz="2400" dirty="0">
                <a:solidFill>
                  <a:srgbClr val="000000"/>
                </a:solidFill>
              </a:rPr>
              <a:t> </a:t>
            </a:r>
            <a:r>
              <a:rPr lang="en-US" sz="2400" dirty="0" err="1">
                <a:solidFill>
                  <a:srgbClr val="000000"/>
                </a:solidFill>
              </a:rPr>
              <a:t>observaciones</a:t>
            </a:r>
            <a:r>
              <a:rPr lang="en-US" sz="2400" dirty="0">
                <a:solidFill>
                  <a:srgbClr val="000000"/>
                </a:solidFill>
              </a:rPr>
              <a:t> (</a:t>
            </a:r>
            <a:r>
              <a:rPr lang="en-US" sz="2400" dirty="0" err="1">
                <a:solidFill>
                  <a:srgbClr val="000000"/>
                </a:solidFill>
              </a:rPr>
              <a:t>representadas</a:t>
            </a:r>
            <a:r>
              <a:rPr lang="en-US" sz="2400" dirty="0">
                <a:solidFill>
                  <a:srgbClr val="000000"/>
                </a:solidFill>
              </a:rPr>
              <a:t> por </a:t>
            </a:r>
            <a:r>
              <a:rPr lang="en-US" sz="2400" dirty="0" err="1">
                <a:solidFill>
                  <a:srgbClr val="000000"/>
                </a:solidFill>
              </a:rPr>
              <a:t>filas</a:t>
            </a:r>
            <a:r>
              <a:rPr lang="en-US" sz="2400" dirty="0">
                <a:solidFill>
                  <a:srgbClr val="000000"/>
                </a:solidFill>
              </a:rPr>
              <a:t> de Z).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274638"/>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err="1"/>
              <a:t>Testeo</a:t>
            </a:r>
            <a:r>
              <a:rPr lang="en-GB" dirty="0"/>
              <a:t> de </a:t>
            </a:r>
            <a:r>
              <a:rPr lang="en-GB" dirty="0" err="1"/>
              <a:t>hipotesis</a:t>
            </a:r>
            <a:endParaRPr lang="en-US" dirty="0"/>
          </a:p>
        </p:txBody>
      </p:sp>
      <p:sp>
        <p:nvSpPr>
          <p:cNvPr id="58370" name="TextBox 4"/>
          <p:cNvSpPr txBox="1">
            <a:spLocks noChangeArrowheads="1"/>
          </p:cNvSpPr>
          <p:nvPr/>
        </p:nvSpPr>
        <p:spPr bwMode="auto">
          <a:xfrm>
            <a:off x="457200" y="1583721"/>
            <a:ext cx="81819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completo</a:t>
            </a:r>
            <a:r>
              <a:rPr lang="en-US" sz="2400" dirty="0">
                <a:solidFill>
                  <a:srgbClr val="000000"/>
                </a:solidFill>
              </a:rPr>
              <a:t>:</a:t>
            </a:r>
          </a:p>
        </p:txBody>
      </p:sp>
      <p:graphicFrame>
        <p:nvGraphicFramePr>
          <p:cNvPr id="58371" name="Object 5"/>
          <p:cNvGraphicFramePr>
            <a:graphicFrameLocks noChangeAspect="1"/>
          </p:cNvGraphicFramePr>
          <p:nvPr/>
        </p:nvGraphicFramePr>
        <p:xfrm>
          <a:off x="2133600" y="1573213"/>
          <a:ext cx="5300663" cy="865187"/>
        </p:xfrm>
        <a:graphic>
          <a:graphicData uri="http://schemas.openxmlformats.org/presentationml/2006/ole">
            <mc:AlternateContent xmlns:mc="http://schemas.openxmlformats.org/markup-compatibility/2006">
              <mc:Choice xmlns:v="urn:schemas-microsoft-com:vml" Requires="v">
                <p:oleObj spid="_x0000_s13321"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2133600" y="1573213"/>
                        <a:ext cx="5300663"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nvGraphicFramePr>
        <p:xfrm>
          <a:off x="457200" y="2492870"/>
          <a:ext cx="2070100" cy="591643"/>
        </p:xfrm>
        <a:graphic>
          <a:graphicData uri="http://schemas.openxmlformats.org/presentationml/2006/ole">
            <mc:AlternateContent xmlns:mc="http://schemas.openxmlformats.org/markup-compatibility/2006">
              <mc:Choice xmlns:v="urn:schemas-microsoft-com:vml" Requires="v">
                <p:oleObj spid="_x0000_s13322"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4928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438400"/>
          <a:ext cx="2102113" cy="609600"/>
        </p:xfrm>
        <a:graphic>
          <a:graphicData uri="http://schemas.openxmlformats.org/presentationml/2006/ole">
            <mc:AlternateContent xmlns:mc="http://schemas.openxmlformats.org/markup-compatibility/2006">
              <mc:Choice xmlns:v="urn:schemas-microsoft-com:vml" Requires="v">
                <p:oleObj spid="_x0000_s13323"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4384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438400"/>
          <a:ext cx="3721100" cy="589265"/>
        </p:xfrm>
        <a:graphic>
          <a:graphicData uri="http://schemas.openxmlformats.org/presentationml/2006/ole">
            <mc:AlternateContent xmlns:mc="http://schemas.openxmlformats.org/markup-compatibility/2006">
              <mc:Choice xmlns:v="urn:schemas-microsoft-com:vml" Requires="v">
                <p:oleObj spid="_x0000_s13324"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438400"/>
                        <a:ext cx="3721100" cy="589265"/>
                      </a:xfrm>
                      <a:prstGeom prst="rect">
                        <a:avLst/>
                      </a:prstGeom>
                      <a:noFill/>
                      <a:ln>
                        <a:noFill/>
                      </a:ln>
                    </p:spPr>
                  </p:pic>
                </p:oleObj>
              </mc:Fallback>
            </mc:AlternateContent>
          </a:graphicData>
        </a:graphic>
      </p:graphicFrame>
      <p:graphicFrame>
        <p:nvGraphicFramePr>
          <p:cNvPr id="13" name="Object 5"/>
          <p:cNvGraphicFramePr>
            <a:graphicFrameLocks noChangeAspect="1"/>
          </p:cNvGraphicFramePr>
          <p:nvPr/>
        </p:nvGraphicFramePr>
        <p:xfrm>
          <a:off x="2971800" y="2868612"/>
          <a:ext cx="4362450" cy="865188"/>
        </p:xfrm>
        <a:graphic>
          <a:graphicData uri="http://schemas.openxmlformats.org/presentationml/2006/ole">
            <mc:AlternateContent xmlns:mc="http://schemas.openxmlformats.org/markup-compatibility/2006">
              <mc:Choice xmlns:v="urn:schemas-microsoft-com:vml" Requires="v">
                <p:oleObj spid="_x0000_s13325" name="Equation" r:id="rId12" imgW="1536700" imgH="304800" progId="Equation.3">
                  <p:embed/>
                </p:oleObj>
              </mc:Choice>
              <mc:Fallback>
                <p:oleObj name="Equation" r:id="rId12" imgW="1536700" imgH="304800" progId="Equation.3">
                  <p:embed/>
                  <p:pic>
                    <p:nvPicPr>
                      <p:cNvPr id="13" name="Object 5"/>
                      <p:cNvPicPr>
                        <a:picLocks noChangeAspect="1" noChangeArrowheads="1"/>
                      </p:cNvPicPr>
                      <p:nvPr/>
                    </p:nvPicPr>
                    <p:blipFill>
                      <a:blip r:embed="rId13"/>
                      <a:srcRect/>
                      <a:stretch>
                        <a:fillRect/>
                      </a:stretch>
                    </p:blipFill>
                    <p:spPr bwMode="auto">
                      <a:xfrm>
                        <a:off x="2971800" y="2868612"/>
                        <a:ext cx="4362450" cy="86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 name="TextBox 4"/>
          <p:cNvSpPr txBox="1">
            <a:spLocks noChangeArrowheads="1"/>
          </p:cNvSpPr>
          <p:nvPr/>
        </p:nvSpPr>
        <p:spPr bwMode="auto">
          <a:xfrm>
            <a:off x="457200" y="3195935"/>
            <a:ext cx="81819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Modelo</a:t>
            </a:r>
            <a:r>
              <a:rPr lang="en-US" sz="2400" dirty="0">
                <a:solidFill>
                  <a:srgbClr val="000000"/>
                </a:solidFill>
              </a:rPr>
              <a:t> </a:t>
            </a:r>
            <a:r>
              <a:rPr lang="en-US" sz="2400" dirty="0" err="1">
                <a:solidFill>
                  <a:srgbClr val="000000"/>
                </a:solidFill>
              </a:rPr>
              <a:t>reducido</a:t>
            </a:r>
            <a:r>
              <a:rPr lang="en-US" sz="2400" dirty="0">
                <a:solidFill>
                  <a:srgbClr val="000000"/>
                </a:solidFill>
              </a:rPr>
              <a:t>:</a:t>
            </a:r>
          </a:p>
        </p:txBody>
      </p:sp>
      <p:graphicFrame>
        <p:nvGraphicFramePr>
          <p:cNvPr id="14" name="Object 5"/>
          <p:cNvGraphicFramePr>
            <a:graphicFrameLocks noChangeAspect="1"/>
          </p:cNvGraphicFramePr>
          <p:nvPr/>
        </p:nvGraphicFramePr>
        <p:xfrm>
          <a:off x="2270125" y="3810000"/>
          <a:ext cx="2286000" cy="609600"/>
        </p:xfrm>
        <a:graphic>
          <a:graphicData uri="http://schemas.openxmlformats.org/presentationml/2006/ole">
            <mc:AlternateContent xmlns:mc="http://schemas.openxmlformats.org/markup-compatibility/2006">
              <mc:Choice xmlns:v="urn:schemas-microsoft-com:vml" Requires="v">
                <p:oleObj spid="_x0000_s13326" name="Equation" r:id="rId14" imgW="952500" imgH="254000" progId="Equation.3">
                  <p:embed/>
                </p:oleObj>
              </mc:Choice>
              <mc:Fallback>
                <p:oleObj name="Equation" r:id="rId14" imgW="952500" imgH="254000" progId="Equation.3">
                  <p:embed/>
                  <p:pic>
                    <p:nvPicPr>
                      <p:cNvPr id="14" name="Object 5"/>
                      <p:cNvPicPr>
                        <a:picLocks noChangeAspect="1" noChangeArrowheads="1"/>
                      </p:cNvPicPr>
                      <p:nvPr/>
                    </p:nvPicPr>
                    <p:blipFill>
                      <a:blip r:embed="rId15"/>
                      <a:srcRect/>
                      <a:stretch>
                        <a:fillRect/>
                      </a:stretch>
                    </p:blipFill>
                    <p:spPr bwMode="auto">
                      <a:xfrm>
                        <a:off x="2270125" y="3810000"/>
                        <a:ext cx="2286000" cy="609600"/>
                      </a:xfrm>
                      <a:prstGeom prst="rect">
                        <a:avLst/>
                      </a:prstGeom>
                      <a:noFill/>
                      <a:ln>
                        <a:noFill/>
                      </a:ln>
                    </p:spPr>
                  </p:pic>
                </p:oleObj>
              </mc:Fallback>
            </mc:AlternateContent>
          </a:graphicData>
        </a:graphic>
      </p:graphicFrame>
      <p:graphicFrame>
        <p:nvGraphicFramePr>
          <p:cNvPr id="15" name="Object 5"/>
          <p:cNvGraphicFramePr>
            <a:graphicFrameLocks noChangeAspect="1"/>
          </p:cNvGraphicFramePr>
          <p:nvPr/>
        </p:nvGraphicFramePr>
        <p:xfrm>
          <a:off x="4540250" y="3810000"/>
          <a:ext cx="3938588" cy="588963"/>
        </p:xfrm>
        <a:graphic>
          <a:graphicData uri="http://schemas.openxmlformats.org/presentationml/2006/ole">
            <mc:AlternateContent xmlns:mc="http://schemas.openxmlformats.org/markup-compatibility/2006">
              <mc:Choice xmlns:v="urn:schemas-microsoft-com:vml" Requires="v">
                <p:oleObj spid="_x0000_s13327" name="Equation" r:id="rId16" imgW="1612900" imgH="241300" progId="Equation.3">
                  <p:embed/>
                </p:oleObj>
              </mc:Choice>
              <mc:Fallback>
                <p:oleObj name="Equation" r:id="rId16" imgW="1612900" imgH="241300" progId="Equation.3">
                  <p:embed/>
                  <p:pic>
                    <p:nvPicPr>
                      <p:cNvPr id="15" name="Object 5"/>
                      <p:cNvPicPr>
                        <a:picLocks noChangeAspect="1" noChangeArrowheads="1"/>
                      </p:cNvPicPr>
                      <p:nvPr/>
                    </p:nvPicPr>
                    <p:blipFill>
                      <a:blip r:embed="rId17"/>
                      <a:srcRect/>
                      <a:stretch>
                        <a:fillRect/>
                      </a:stretch>
                    </p:blipFill>
                    <p:spPr bwMode="auto">
                      <a:xfrm>
                        <a:off x="4540250" y="3810000"/>
                        <a:ext cx="3938588" cy="588963"/>
                      </a:xfrm>
                      <a:prstGeom prst="rect">
                        <a:avLst/>
                      </a:prstGeom>
                      <a:noFill/>
                      <a:ln>
                        <a:noFill/>
                      </a:ln>
                    </p:spPr>
                  </p:pic>
                </p:oleObj>
              </mc:Fallback>
            </mc:AlternateContent>
          </a:graphicData>
        </a:graphic>
      </p:graphicFrame>
      <p:sp>
        <p:nvSpPr>
          <p:cNvPr id="16" name="TextBox 4"/>
          <p:cNvSpPr txBox="1">
            <a:spLocks noChangeArrowheads="1"/>
          </p:cNvSpPr>
          <p:nvPr/>
        </p:nvSpPr>
        <p:spPr bwMode="auto">
          <a:xfrm>
            <a:off x="457200" y="4461808"/>
            <a:ext cx="818197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a:solidFill>
                  <a:srgbClr val="000000"/>
                </a:solidFill>
              </a:rPr>
              <a:t>Para </a:t>
            </a:r>
            <a:r>
              <a:rPr lang="en-US" sz="2400" dirty="0" err="1">
                <a:solidFill>
                  <a:srgbClr val="000000"/>
                </a:solidFill>
              </a:rPr>
              <a:t>hacer</a:t>
            </a:r>
            <a:r>
              <a:rPr lang="en-US" sz="2400" dirty="0">
                <a:solidFill>
                  <a:srgbClr val="000000"/>
                </a:solidFill>
              </a:rPr>
              <a:t> </a:t>
            </a:r>
            <a:r>
              <a:rPr lang="en-US" sz="2400" dirty="0" err="1">
                <a:solidFill>
                  <a:srgbClr val="000000"/>
                </a:solidFill>
              </a:rPr>
              <a:t>esto</a:t>
            </a:r>
            <a:r>
              <a:rPr lang="en-US" sz="2400" dirty="0">
                <a:solidFill>
                  <a:srgbClr val="000000"/>
                </a:solidFill>
              </a:rPr>
              <a:t> </a:t>
            </a:r>
            <a:r>
              <a:rPr lang="en-US" sz="2400" dirty="0" err="1">
                <a:solidFill>
                  <a:srgbClr val="000000"/>
                </a:solidFill>
              </a:rPr>
              <a:t>necesitamos</a:t>
            </a:r>
            <a:r>
              <a:rPr lang="en-US" sz="2400" dirty="0">
                <a:solidFill>
                  <a:srgbClr val="000000"/>
                </a:solidFill>
              </a:rPr>
              <a:t> </a:t>
            </a:r>
            <a:r>
              <a:rPr lang="en-US" sz="2400" dirty="0" err="1">
                <a:solidFill>
                  <a:srgbClr val="000000"/>
                </a:solidFill>
              </a:rPr>
              <a:t>formular</a:t>
            </a:r>
            <a:r>
              <a:rPr lang="en-US" sz="2400" dirty="0">
                <a:solidFill>
                  <a:srgbClr val="000000"/>
                </a:solidFill>
              </a:rPr>
              <a:t> priors para </a:t>
            </a:r>
            <a:r>
              <a:rPr lang="en-US" sz="2400" dirty="0" err="1">
                <a:solidFill>
                  <a:srgbClr val="000000"/>
                </a:solidFill>
              </a:rPr>
              <a:t>cada</a:t>
            </a:r>
            <a:r>
              <a:rPr lang="en-US" sz="2400" dirty="0">
                <a:solidFill>
                  <a:srgbClr val="000000"/>
                </a:solidFill>
              </a:rPr>
              <a:t> </a:t>
            </a:r>
            <a:r>
              <a:rPr lang="en-US" sz="2400" dirty="0" err="1">
                <a:solidFill>
                  <a:srgbClr val="000000"/>
                </a:solidFill>
              </a:rPr>
              <a:t>modelo</a:t>
            </a:r>
            <a:r>
              <a:rPr lang="en-US" sz="2400" dirty="0">
                <a:solidFill>
                  <a:srgbClr val="000000"/>
                </a:solidFill>
              </a:rPr>
              <a:t>.</a:t>
            </a:r>
          </a:p>
          <a:p>
            <a:endParaRPr lang="en-US" sz="2400" dirty="0">
              <a:solidFill>
                <a:srgbClr val="000000"/>
              </a:solidFill>
            </a:endParaRPr>
          </a:p>
          <a:p>
            <a:r>
              <a:rPr lang="en-US" sz="2400" dirty="0">
                <a:solidFill>
                  <a:srgbClr val="000000"/>
                </a:solidFill>
              </a:rPr>
              <a:t>De </a:t>
            </a:r>
            <a:r>
              <a:rPr lang="en-US" sz="2400" dirty="0" err="1">
                <a:solidFill>
                  <a:srgbClr val="000000"/>
                </a:solidFill>
              </a:rPr>
              <a:t>hecho</a:t>
            </a:r>
            <a:r>
              <a:rPr lang="en-US" sz="2400" dirty="0">
                <a:solidFill>
                  <a:srgbClr val="000000"/>
                </a:solidFill>
              </a:rPr>
              <a:t>, la </a:t>
            </a:r>
            <a:r>
              <a:rPr lang="en-US" sz="2400" dirty="0" err="1">
                <a:solidFill>
                  <a:srgbClr val="000000"/>
                </a:solidFill>
              </a:rPr>
              <a:t>manera</a:t>
            </a:r>
            <a:r>
              <a:rPr lang="en-US" sz="2400" dirty="0">
                <a:solidFill>
                  <a:srgbClr val="000000"/>
                </a:solidFill>
              </a:rPr>
              <a:t> mas general de </a:t>
            </a:r>
            <a:r>
              <a:rPr lang="en-US" sz="2400" dirty="0" err="1">
                <a:solidFill>
                  <a:srgbClr val="000000"/>
                </a:solidFill>
              </a:rPr>
              <a:t>hacer</a:t>
            </a:r>
            <a:r>
              <a:rPr lang="en-US" sz="2400" dirty="0">
                <a:solidFill>
                  <a:srgbClr val="000000"/>
                </a:solidFill>
              </a:rPr>
              <a:t> la </a:t>
            </a:r>
            <a:r>
              <a:rPr lang="en-US" sz="2400" dirty="0" err="1">
                <a:solidFill>
                  <a:srgbClr val="000000"/>
                </a:solidFill>
              </a:rPr>
              <a:t>comparación</a:t>
            </a:r>
            <a:r>
              <a:rPr lang="en-US" sz="2400" dirty="0">
                <a:solidFill>
                  <a:srgbClr val="000000"/>
                </a:solidFill>
              </a:rPr>
              <a:t> es </a:t>
            </a:r>
            <a:r>
              <a:rPr lang="en-US" sz="2400" dirty="0" err="1">
                <a:solidFill>
                  <a:srgbClr val="000000"/>
                </a:solidFill>
              </a:rPr>
              <a:t>usando</a:t>
            </a:r>
            <a:r>
              <a:rPr lang="en-US" sz="2400" dirty="0">
                <a:solidFill>
                  <a:srgbClr val="000000"/>
                </a:solidFill>
              </a:rPr>
              <a:t> </a:t>
            </a:r>
            <a:r>
              <a:rPr lang="en-US" sz="2400" dirty="0" err="1">
                <a:solidFill>
                  <a:srgbClr val="000000"/>
                </a:solidFill>
              </a:rPr>
              <a:t>Factores</a:t>
            </a:r>
            <a:r>
              <a:rPr lang="en-US" sz="2400" dirty="0">
                <a:solidFill>
                  <a:srgbClr val="000000"/>
                </a:solidFill>
              </a:rPr>
              <a:t> de Bayes. Pero </a:t>
            </a:r>
            <a:r>
              <a:rPr lang="en-US" sz="2400" dirty="0" err="1">
                <a:solidFill>
                  <a:srgbClr val="000000"/>
                </a:solidFill>
              </a:rPr>
              <a:t>eso</a:t>
            </a:r>
            <a:r>
              <a:rPr lang="en-US" sz="2400" dirty="0">
                <a:solidFill>
                  <a:srgbClr val="000000"/>
                </a:solidFill>
              </a:rPr>
              <a:t> </a:t>
            </a:r>
            <a:r>
              <a:rPr lang="en-US" sz="2400" dirty="0" err="1">
                <a:solidFill>
                  <a:srgbClr val="000000"/>
                </a:solidFill>
              </a:rPr>
              <a:t>va</a:t>
            </a:r>
            <a:r>
              <a:rPr lang="en-US" sz="2400" dirty="0">
                <a:solidFill>
                  <a:srgbClr val="000000"/>
                </a:solidFill>
              </a:rPr>
              <a:t> mas </a:t>
            </a:r>
            <a:r>
              <a:rPr lang="en-US" sz="2400" dirty="0" err="1">
                <a:solidFill>
                  <a:srgbClr val="000000"/>
                </a:solidFill>
              </a:rPr>
              <a:t>allá</a:t>
            </a:r>
            <a:r>
              <a:rPr lang="en-US" sz="2400" dirty="0">
                <a:solidFill>
                  <a:srgbClr val="000000"/>
                </a:solidFill>
              </a:rPr>
              <a:t> del </a:t>
            </a:r>
            <a:r>
              <a:rPr lang="en-US" sz="2400" dirty="0" err="1">
                <a:solidFill>
                  <a:srgbClr val="000000"/>
                </a:solidFill>
              </a:rPr>
              <a:t>contenido</a:t>
            </a:r>
            <a:r>
              <a:rPr lang="en-US" sz="2400" dirty="0">
                <a:solidFill>
                  <a:srgbClr val="000000"/>
                </a:solidFill>
              </a:rPr>
              <a:t> del </a:t>
            </a:r>
            <a:r>
              <a:rPr lang="en-US" sz="2400" dirty="0" err="1">
                <a:solidFill>
                  <a:srgbClr val="000000"/>
                </a:solidFill>
              </a:rPr>
              <a:t>minicurso</a:t>
            </a:r>
            <a:r>
              <a:rPr lang="en-US" sz="2400" dirty="0">
                <a:solidFill>
                  <a:srgbClr val="000000"/>
                </a:solidFill>
              </a:rPr>
              <a:t>. Hoy les </a:t>
            </a:r>
            <a:r>
              <a:rPr lang="en-US" sz="2400" dirty="0" err="1">
                <a:solidFill>
                  <a:srgbClr val="000000"/>
                </a:solidFill>
              </a:rPr>
              <a:t>voy</a:t>
            </a:r>
            <a:r>
              <a:rPr lang="en-US" sz="2400" dirty="0">
                <a:solidFill>
                  <a:srgbClr val="000000"/>
                </a:solidFill>
              </a:rPr>
              <a:t> a </a:t>
            </a:r>
            <a:r>
              <a:rPr lang="en-US" sz="2400" dirty="0" err="1">
                <a:solidFill>
                  <a:srgbClr val="000000"/>
                </a:solidFill>
              </a:rPr>
              <a:t>mostrar</a:t>
            </a:r>
            <a:r>
              <a:rPr lang="en-US" sz="2400" dirty="0">
                <a:solidFill>
                  <a:srgbClr val="000000"/>
                </a:solidFill>
              </a:rPr>
              <a:t> una </a:t>
            </a:r>
            <a:r>
              <a:rPr lang="en-US" sz="2400" dirty="0" err="1">
                <a:solidFill>
                  <a:srgbClr val="000000"/>
                </a:solidFill>
              </a:rPr>
              <a:t>alternativa</a:t>
            </a:r>
            <a:r>
              <a:rPr lang="en-US" sz="2400" dirty="0">
                <a:solidFill>
                  <a:srgbClr val="000000"/>
                </a:solidFill>
              </a:rPr>
              <a:t>.</a:t>
            </a:r>
          </a:p>
        </p:txBody>
      </p:sp>
    </p:spTree>
    <p:extLst>
      <p:ext uri="{BB962C8B-B14F-4D97-AF65-F5344CB8AC3E}">
        <p14:creationId xmlns:p14="http://schemas.microsoft.com/office/powerpoint/2010/main" val="4154628833"/>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tx1"/>
                                      </p:to>
                                    </p:animClr>
                                  </p:sub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bwMode="auto">
          <a:xfrm>
            <a:off x="457200" y="341313"/>
            <a:ext cx="8228013"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2pPr>
            <a:lvl3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3pPr>
            <a:lvl4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4pPr>
            <a:lvl5pPr algn="ctr" defTabSz="457200"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5pPr>
            <a:lvl6pPr marL="25146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6pPr>
            <a:lvl7pPr marL="29718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7pPr>
            <a:lvl8pPr marL="34290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8pPr>
            <a:lvl9pPr marL="3886200" indent="-228600" algn="ctr" defTabSz="457200" rtl="0" fontAlgn="base">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charset="0"/>
              </a:defRPr>
            </a:lvl9p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a:t>(</a:t>
            </a:r>
            <a:r>
              <a:rPr lang="en-GB" dirty="0" err="1"/>
              <a:t>En</a:t>
            </a:r>
            <a:r>
              <a:rPr lang="en-GB" dirty="0"/>
              <a:t> </a:t>
            </a:r>
            <a:r>
              <a:rPr lang="en-GB" dirty="0" err="1"/>
              <a:t>vez</a:t>
            </a:r>
            <a:r>
              <a:rPr lang="en-GB" dirty="0"/>
              <a:t> de) </a:t>
            </a:r>
            <a:r>
              <a:rPr lang="en-GB" dirty="0" err="1"/>
              <a:t>testear</a:t>
            </a:r>
            <a:r>
              <a:rPr lang="en-GB" dirty="0"/>
              <a:t> </a:t>
            </a:r>
            <a:r>
              <a:rPr lang="en-GB" dirty="0" err="1"/>
              <a:t>hipotesis</a:t>
            </a:r>
            <a:endParaRPr lang="en-US" dirty="0"/>
          </a:p>
        </p:txBody>
      </p:sp>
      <p:graphicFrame>
        <p:nvGraphicFramePr>
          <p:cNvPr id="58371" name="Object 5"/>
          <p:cNvGraphicFramePr>
            <a:graphicFrameLocks noChangeAspect="1"/>
          </p:cNvGraphicFramePr>
          <p:nvPr/>
        </p:nvGraphicFramePr>
        <p:xfrm>
          <a:off x="1447800" y="1752600"/>
          <a:ext cx="5300663" cy="865187"/>
        </p:xfrm>
        <a:graphic>
          <a:graphicData uri="http://schemas.openxmlformats.org/presentationml/2006/ole">
            <mc:AlternateContent xmlns:mc="http://schemas.openxmlformats.org/markup-compatibility/2006">
              <mc:Choice xmlns:v="urn:schemas-microsoft-com:vml" Requires="v">
                <p:oleObj spid="_x0000_s14342" name="Equation" r:id="rId4" imgW="1866900" imgH="304800" progId="Equation.3">
                  <p:embed/>
                </p:oleObj>
              </mc:Choice>
              <mc:Fallback>
                <p:oleObj name="Equation" r:id="rId4" imgW="1866900" imgH="304800" progId="Equation.3">
                  <p:embed/>
                  <p:pic>
                    <p:nvPicPr>
                      <p:cNvPr id="58371" name="Object 5"/>
                      <p:cNvPicPr>
                        <a:picLocks noChangeAspect="1" noChangeArrowheads="1"/>
                      </p:cNvPicPr>
                      <p:nvPr/>
                    </p:nvPicPr>
                    <p:blipFill>
                      <a:blip r:embed="rId5"/>
                      <a:srcRect/>
                      <a:stretch>
                        <a:fillRect/>
                      </a:stretch>
                    </p:blipFill>
                    <p:spPr bwMode="auto">
                      <a:xfrm>
                        <a:off x="1447800" y="1752600"/>
                        <a:ext cx="5300663"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58374" name="TextBox 4"/>
          <p:cNvSpPr txBox="1">
            <a:spLocks noChangeArrowheads="1"/>
          </p:cNvSpPr>
          <p:nvPr/>
        </p:nvSpPr>
        <p:spPr bwMode="auto">
          <a:xfrm>
            <a:off x="381000" y="3505200"/>
            <a:ext cx="8181975"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dirty="0" err="1">
                <a:solidFill>
                  <a:srgbClr val="000000"/>
                </a:solidFill>
              </a:rPr>
              <a:t>Supongamos</a:t>
            </a:r>
            <a:r>
              <a:rPr lang="en-US" sz="2400" dirty="0">
                <a:solidFill>
                  <a:srgbClr val="000000"/>
                </a:solidFill>
              </a:rPr>
              <a:t> que </a:t>
            </a:r>
            <a:r>
              <a:rPr lang="en-US" sz="2400" dirty="0" err="1">
                <a:solidFill>
                  <a:srgbClr val="000000"/>
                </a:solidFill>
              </a:rPr>
              <a:t>queremos</a:t>
            </a:r>
            <a:r>
              <a:rPr lang="en-US" sz="2400" dirty="0">
                <a:solidFill>
                  <a:srgbClr val="000000"/>
                </a:solidFill>
              </a:rPr>
              <a:t> saber </a:t>
            </a:r>
            <a:r>
              <a:rPr lang="en-US" sz="2400" dirty="0" err="1">
                <a:solidFill>
                  <a:srgbClr val="000000"/>
                </a:solidFill>
              </a:rPr>
              <a:t>si</a:t>
            </a:r>
            <a:r>
              <a:rPr lang="en-US" sz="2400" dirty="0">
                <a:solidFill>
                  <a:srgbClr val="000000"/>
                </a:solidFill>
              </a:rPr>
              <a:t> que </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(conde c </a:t>
            </a:r>
            <a:r>
              <a:rPr lang="en-US" sz="2400" dirty="0" err="1">
                <a:solidFill>
                  <a:srgbClr val="000000"/>
                </a:solidFill>
              </a:rPr>
              <a:t>representa</a:t>
            </a:r>
            <a:r>
              <a:rPr lang="en-US" sz="2400" dirty="0">
                <a:solidFill>
                  <a:srgbClr val="000000"/>
                </a:solidFill>
              </a:rPr>
              <a:t> un valor </a:t>
            </a:r>
            <a:r>
              <a:rPr lang="en-US" sz="2400" dirty="0" err="1">
                <a:solidFill>
                  <a:srgbClr val="000000"/>
                </a:solidFill>
              </a:rPr>
              <a:t>conocido</a:t>
            </a:r>
            <a:r>
              <a:rPr lang="en-US" sz="2400" dirty="0">
                <a:solidFill>
                  <a:srgbClr val="000000"/>
                </a:solidFill>
              </a:rPr>
              <a:t> e </a:t>
            </a:r>
            <a:r>
              <a:rPr lang="en-US" sz="2400" dirty="0" err="1">
                <a:solidFill>
                  <a:srgbClr val="000000"/>
                </a:solidFill>
              </a:rPr>
              <a:t>importante</a:t>
            </a:r>
            <a:r>
              <a:rPr lang="en-US" sz="2400" dirty="0">
                <a:solidFill>
                  <a:srgbClr val="000000"/>
                </a:solidFill>
              </a:rPr>
              <a:t> para </a:t>
            </a:r>
            <a:r>
              <a:rPr lang="en-US" sz="2400" dirty="0" err="1">
                <a:solidFill>
                  <a:srgbClr val="000000"/>
                </a:solidFill>
              </a:rPr>
              <a:t>nuestro</a:t>
            </a:r>
            <a:r>
              <a:rPr lang="en-US" sz="2400" dirty="0">
                <a:solidFill>
                  <a:srgbClr val="000000"/>
                </a:solidFill>
              </a:rPr>
              <a:t> studio.</a:t>
            </a:r>
          </a:p>
          <a:p>
            <a:endParaRPr lang="en-US" sz="2400" dirty="0">
              <a:solidFill>
                <a:srgbClr val="000000"/>
              </a:solidFill>
            </a:endParaRPr>
          </a:p>
          <a:p>
            <a:r>
              <a:rPr lang="en-US" sz="2400" dirty="0" err="1">
                <a:solidFill>
                  <a:srgbClr val="000000"/>
                </a:solidFill>
              </a:rPr>
              <a:t>En</a:t>
            </a:r>
            <a:r>
              <a:rPr lang="en-US" sz="2400" dirty="0">
                <a:solidFill>
                  <a:srgbClr val="000000"/>
                </a:solidFill>
              </a:rPr>
              <a:t> </a:t>
            </a:r>
            <a:r>
              <a:rPr lang="en-US" sz="2400" dirty="0" err="1">
                <a:solidFill>
                  <a:srgbClr val="000000"/>
                </a:solidFill>
              </a:rPr>
              <a:t>vez</a:t>
            </a:r>
            <a:r>
              <a:rPr lang="en-US" sz="2400" dirty="0">
                <a:solidFill>
                  <a:srgbClr val="000000"/>
                </a:solidFill>
              </a:rPr>
              <a:t> de </a:t>
            </a:r>
            <a:r>
              <a:rPr lang="en-US" sz="2400" dirty="0" err="1">
                <a:solidFill>
                  <a:srgbClr val="000000"/>
                </a:solidFill>
              </a:rPr>
              <a:t>testear</a:t>
            </a:r>
            <a:r>
              <a:rPr lang="en-US" sz="2400" dirty="0">
                <a:solidFill>
                  <a:srgbClr val="000000"/>
                </a:solidFill>
              </a:rPr>
              <a:t> la </a:t>
            </a:r>
            <a:r>
              <a:rPr lang="en-US" sz="2400" dirty="0" err="1">
                <a:solidFill>
                  <a:srgbClr val="000000"/>
                </a:solidFill>
              </a:rPr>
              <a:t>hipótesis</a:t>
            </a:r>
            <a:r>
              <a:rPr lang="en-US" sz="2400" dirty="0">
                <a:solidFill>
                  <a:srgbClr val="000000"/>
                </a:solidFill>
              </a:rPr>
              <a:t> </a:t>
            </a:r>
            <a:r>
              <a:rPr lang="en-US" sz="2400" dirty="0" err="1">
                <a:solidFill>
                  <a:srgbClr val="000000"/>
                </a:solidFill>
              </a:rPr>
              <a:t>nula</a:t>
            </a:r>
            <a:r>
              <a:rPr lang="en-US" sz="2400" dirty="0">
                <a:solidFill>
                  <a:srgbClr val="000000"/>
                </a:solidFill>
              </a:rPr>
              <a:t> </a:t>
            </a:r>
            <a:r>
              <a:rPr lang="en-US" sz="2400" i="1" dirty="0">
                <a:solidFill>
                  <a:srgbClr val="000000"/>
                </a:solidFill>
              </a:rPr>
              <a:t>H</a:t>
            </a:r>
            <a:r>
              <a:rPr lang="en-US" sz="2400" i="1" baseline="-25000" dirty="0">
                <a:solidFill>
                  <a:srgbClr val="000000"/>
                </a:solidFill>
              </a:rPr>
              <a:t>0</a:t>
            </a:r>
            <a:r>
              <a:rPr lang="en-US" sz="2400" i="1" dirty="0">
                <a:solidFill>
                  <a:srgbClr val="000000"/>
                </a:solidFill>
              </a:rPr>
              <a:t>: </a:t>
            </a:r>
            <a:r>
              <a:rPr lang="en-US" sz="2400" i="1" dirty="0" err="1">
                <a:solidFill>
                  <a:srgbClr val="000000"/>
                </a:solidFill>
                <a:latin typeface="Symbol" charset="2"/>
                <a:cs typeface="Symbol" charset="2"/>
              </a:rPr>
              <a:t>b</a:t>
            </a:r>
            <a:r>
              <a:rPr lang="en-US" sz="2400" i="1" dirty="0" err="1">
                <a:solidFill>
                  <a:srgbClr val="000000"/>
                </a:solidFill>
              </a:rPr>
              <a:t>≤c</a:t>
            </a:r>
            <a:r>
              <a:rPr lang="en-US" sz="2400" dirty="0">
                <a:solidFill>
                  <a:srgbClr val="000000"/>
                </a:solidFill>
              </a:rPr>
              <a:t>, Podemos </a:t>
            </a:r>
            <a:r>
              <a:rPr lang="en-US" sz="2400" dirty="0" err="1">
                <a:solidFill>
                  <a:srgbClr val="000000"/>
                </a:solidFill>
              </a:rPr>
              <a:t>directamente</a:t>
            </a:r>
            <a:r>
              <a:rPr lang="en-US" sz="2400" dirty="0">
                <a:solidFill>
                  <a:srgbClr val="000000"/>
                </a:solidFill>
              </a:rPr>
              <a:t> </a:t>
            </a:r>
            <a:r>
              <a:rPr lang="en-US" sz="2400" dirty="0" err="1">
                <a:solidFill>
                  <a:srgbClr val="000000"/>
                </a:solidFill>
              </a:rPr>
              <a:t>estimar</a:t>
            </a:r>
            <a:r>
              <a:rPr lang="en-US" sz="2400" dirty="0">
                <a:solidFill>
                  <a:srgbClr val="000000"/>
                </a:solidFill>
              </a:rPr>
              <a:t> la </a:t>
            </a:r>
            <a:r>
              <a:rPr lang="en-US" sz="2400" dirty="0" err="1">
                <a:solidFill>
                  <a:srgbClr val="000000"/>
                </a:solidFill>
              </a:rPr>
              <a:t>probabilidad</a:t>
            </a:r>
            <a:r>
              <a:rPr lang="en-US" sz="2400" dirty="0">
                <a:solidFill>
                  <a:srgbClr val="000000"/>
                </a:solidFill>
              </a:rPr>
              <a:t>: P(</a:t>
            </a:r>
            <a:r>
              <a:rPr lang="en-US" sz="2400" i="1" dirty="0">
                <a:solidFill>
                  <a:srgbClr val="000000"/>
                </a:solidFill>
                <a:latin typeface="Symbol" charset="2"/>
                <a:cs typeface="Symbol" charset="2"/>
              </a:rPr>
              <a:t>b </a:t>
            </a:r>
            <a:r>
              <a:rPr lang="en-US" sz="2400" i="1" dirty="0">
                <a:solidFill>
                  <a:srgbClr val="000000"/>
                </a:solidFill>
              </a:rPr>
              <a:t>&gt; c</a:t>
            </a:r>
            <a:r>
              <a:rPr lang="en-US" sz="2400" dirty="0">
                <a:solidFill>
                  <a:srgbClr val="000000"/>
                </a:solidFill>
              </a:rPr>
              <a:t> )!!!</a:t>
            </a:r>
          </a:p>
          <a:p>
            <a:endParaRPr lang="en-US" sz="2400" dirty="0">
              <a:solidFill>
                <a:srgbClr val="000000"/>
              </a:solidFill>
            </a:endParaRPr>
          </a:p>
        </p:txBody>
      </p:sp>
      <p:graphicFrame>
        <p:nvGraphicFramePr>
          <p:cNvPr id="8" name="Object 5"/>
          <p:cNvGraphicFramePr>
            <a:graphicFrameLocks noChangeAspect="1"/>
          </p:cNvGraphicFramePr>
          <p:nvPr/>
        </p:nvGraphicFramePr>
        <p:xfrm>
          <a:off x="457200" y="2797670"/>
          <a:ext cx="2070100" cy="591643"/>
        </p:xfrm>
        <a:graphic>
          <a:graphicData uri="http://schemas.openxmlformats.org/presentationml/2006/ole">
            <mc:AlternateContent xmlns:mc="http://schemas.openxmlformats.org/markup-compatibility/2006">
              <mc:Choice xmlns:v="urn:schemas-microsoft-com:vml" Requires="v">
                <p:oleObj spid="_x0000_s14343" name="Equation" r:id="rId6" imgW="889000" imgH="254000" progId="Equation.3">
                  <p:embed/>
                </p:oleObj>
              </mc:Choice>
              <mc:Fallback>
                <p:oleObj name="Equation" r:id="rId6" imgW="889000" imgH="254000" progId="Equation.3">
                  <p:embed/>
                  <p:pic>
                    <p:nvPicPr>
                      <p:cNvPr id="8" name="Object 5"/>
                      <p:cNvPicPr>
                        <a:picLocks noChangeAspect="1" noChangeArrowheads="1"/>
                      </p:cNvPicPr>
                      <p:nvPr/>
                    </p:nvPicPr>
                    <p:blipFill>
                      <a:blip r:embed="rId7"/>
                      <a:srcRect/>
                      <a:stretch>
                        <a:fillRect/>
                      </a:stretch>
                    </p:blipFill>
                    <p:spPr bwMode="auto">
                      <a:xfrm>
                        <a:off x="457200" y="2797670"/>
                        <a:ext cx="2070100" cy="591643"/>
                      </a:xfrm>
                      <a:prstGeom prst="rect">
                        <a:avLst/>
                      </a:prstGeom>
                      <a:noFill/>
                      <a:ln>
                        <a:noFill/>
                      </a:ln>
                    </p:spPr>
                  </p:pic>
                </p:oleObj>
              </mc:Fallback>
            </mc:AlternateContent>
          </a:graphicData>
        </a:graphic>
      </p:graphicFrame>
      <p:graphicFrame>
        <p:nvGraphicFramePr>
          <p:cNvPr id="9" name="Object 5"/>
          <p:cNvGraphicFramePr>
            <a:graphicFrameLocks noChangeAspect="1"/>
          </p:cNvGraphicFramePr>
          <p:nvPr/>
        </p:nvGraphicFramePr>
        <p:xfrm>
          <a:off x="2667000" y="2743200"/>
          <a:ext cx="2102113" cy="609600"/>
        </p:xfrm>
        <a:graphic>
          <a:graphicData uri="http://schemas.openxmlformats.org/presentationml/2006/ole">
            <mc:AlternateContent xmlns:mc="http://schemas.openxmlformats.org/markup-compatibility/2006">
              <mc:Choice xmlns:v="urn:schemas-microsoft-com:vml" Requires="v">
                <p:oleObj spid="_x0000_s14344" name="Equation" r:id="rId8" imgW="876300" imgH="254000" progId="Equation.3">
                  <p:embed/>
                </p:oleObj>
              </mc:Choice>
              <mc:Fallback>
                <p:oleObj name="Equation" r:id="rId8" imgW="876300" imgH="254000" progId="Equation.3">
                  <p:embed/>
                  <p:pic>
                    <p:nvPicPr>
                      <p:cNvPr id="9" name="Object 5"/>
                      <p:cNvPicPr>
                        <a:picLocks noChangeAspect="1" noChangeArrowheads="1"/>
                      </p:cNvPicPr>
                      <p:nvPr/>
                    </p:nvPicPr>
                    <p:blipFill>
                      <a:blip r:embed="rId9"/>
                      <a:srcRect/>
                      <a:stretch>
                        <a:fillRect/>
                      </a:stretch>
                    </p:blipFill>
                    <p:spPr bwMode="auto">
                      <a:xfrm>
                        <a:off x="2667000" y="2743200"/>
                        <a:ext cx="2102113" cy="609600"/>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nvGraphicFramePr>
        <p:xfrm>
          <a:off x="4953000" y="2743200"/>
          <a:ext cx="3721100" cy="589265"/>
        </p:xfrm>
        <a:graphic>
          <a:graphicData uri="http://schemas.openxmlformats.org/presentationml/2006/ole">
            <mc:AlternateContent xmlns:mc="http://schemas.openxmlformats.org/markup-compatibility/2006">
              <mc:Choice xmlns:v="urn:schemas-microsoft-com:vml" Requires="v">
                <p:oleObj spid="_x0000_s14345" name="Equation" r:id="rId10" imgW="1524000" imgH="241300" progId="Equation.3">
                  <p:embed/>
                </p:oleObj>
              </mc:Choice>
              <mc:Fallback>
                <p:oleObj name="Equation" r:id="rId10" imgW="1524000" imgH="241300" progId="Equation.3">
                  <p:embed/>
                  <p:pic>
                    <p:nvPicPr>
                      <p:cNvPr id="12" name="Object 5"/>
                      <p:cNvPicPr>
                        <a:picLocks noChangeAspect="1" noChangeArrowheads="1"/>
                      </p:cNvPicPr>
                      <p:nvPr/>
                    </p:nvPicPr>
                    <p:blipFill>
                      <a:blip r:embed="rId11"/>
                      <a:srcRect/>
                      <a:stretch>
                        <a:fillRect/>
                      </a:stretch>
                    </p:blipFill>
                    <p:spPr bwMode="auto">
                      <a:xfrm>
                        <a:off x="4953000" y="2743200"/>
                        <a:ext cx="3721100" cy="58926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83260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47675" y="690562"/>
            <a:ext cx="8229600" cy="917575"/>
          </a:xfrm>
        </p:spPr>
        <p:txBody>
          <a:bodyPr>
            <a:normAutofit fontScale="90000"/>
          </a:bodyPr>
          <a:lstStyle/>
          <a:p>
            <a:pPr eaLnBrk="1" hangingPunct="1"/>
            <a:r>
              <a:rPr lang="en-US" altLang="en-US" sz="3200" dirty="0" err="1"/>
              <a:t>Estimar</a:t>
            </a:r>
            <a:r>
              <a:rPr lang="en-US" altLang="en-US" sz="3200" dirty="0"/>
              <a:t> </a:t>
            </a:r>
            <a:r>
              <a:rPr lang="en-US" altLang="en-US" sz="3200" dirty="0" err="1"/>
              <a:t>diferencias</a:t>
            </a:r>
            <a:r>
              <a:rPr lang="en-US" altLang="en-US" sz="3200" dirty="0"/>
              <a:t> entre </a:t>
            </a:r>
            <a:r>
              <a:rPr lang="en-US" altLang="en-US" sz="3200" dirty="0" err="1"/>
              <a:t>niveles</a:t>
            </a:r>
            <a:r>
              <a:rPr lang="en-US" altLang="en-US" sz="3200" dirty="0"/>
              <a:t> de un factor </a:t>
            </a:r>
            <a:r>
              <a:rPr lang="en-US" altLang="en-US" sz="3200" dirty="0" err="1"/>
              <a:t>clasificatorio</a:t>
            </a:r>
            <a:br>
              <a:rPr lang="en-US" altLang="en-US" sz="3200" dirty="0"/>
            </a:br>
            <a:r>
              <a:rPr lang="en-US" altLang="en-US" sz="1800" dirty="0"/>
              <a:t>Credit: Donald Bates (unpublished)</a:t>
            </a:r>
          </a:p>
        </p:txBody>
      </p:sp>
      <p:sp>
        <p:nvSpPr>
          <p:cNvPr id="12291" name="Content Placeholder 1"/>
          <p:cNvSpPr>
            <a:spLocks noGrp="1"/>
          </p:cNvSpPr>
          <p:nvPr>
            <p:ph idx="1"/>
          </p:nvPr>
        </p:nvSpPr>
        <p:spPr>
          <a:xfrm>
            <a:off x="304800" y="1873250"/>
            <a:ext cx="8229600" cy="1250950"/>
          </a:xfrm>
        </p:spPr>
        <p:txBody>
          <a:bodyPr/>
          <a:lstStyle/>
          <a:p>
            <a:pPr marL="0" indent="0">
              <a:buFontTx/>
              <a:buNone/>
            </a:pPr>
            <a:r>
              <a:rPr lang="en-US" altLang="en-US" sz="2800" dirty="0"/>
              <a:t>Podemos </a:t>
            </a:r>
            <a:r>
              <a:rPr lang="en-US" altLang="en-US" sz="2800" dirty="0" err="1"/>
              <a:t>mirar</a:t>
            </a:r>
            <a:r>
              <a:rPr lang="en-US" altLang="en-US" sz="2800" dirty="0"/>
              <a:t> la </a:t>
            </a:r>
            <a:r>
              <a:rPr lang="en-US" altLang="en-US" sz="2800" dirty="0" err="1"/>
              <a:t>distribución</a:t>
            </a:r>
            <a:r>
              <a:rPr lang="en-US" altLang="en-US" sz="2800" dirty="0"/>
              <a:t> posterior de la </a:t>
            </a:r>
            <a:r>
              <a:rPr lang="en-US" altLang="en-US" sz="2800" dirty="0" err="1"/>
              <a:t>diferencia</a:t>
            </a:r>
            <a:r>
              <a:rPr lang="en-US" altLang="en-US" sz="2800" dirty="0"/>
              <a:t> de </a:t>
            </a:r>
            <a:r>
              <a:rPr lang="en-US" altLang="en-US" sz="2800" dirty="0" err="1"/>
              <a:t>efectos</a:t>
            </a:r>
            <a:r>
              <a:rPr lang="en-US" altLang="en-US" sz="2800" dirty="0"/>
              <a:t> de los dos </a:t>
            </a:r>
            <a:r>
              <a:rPr lang="en-US" altLang="en-US" sz="2800" dirty="0" err="1"/>
              <a:t>niveles</a:t>
            </a:r>
            <a:r>
              <a:rPr lang="en-US" altLang="en-US" sz="2800" dirty="0"/>
              <a:t>:</a:t>
            </a:r>
          </a:p>
        </p:txBody>
      </p:sp>
      <p:sp>
        <p:nvSpPr>
          <p:cNvPr id="5" name="TextBox 4"/>
          <p:cNvSpPr txBox="1">
            <a:spLocks noRot="1" noChangeAspect="1" noMove="1" noResize="1" noEditPoints="1" noAdjustHandles="1" noChangeArrowheads="1" noChangeShapeType="1" noTextEdit="1"/>
          </p:cNvSpPr>
          <p:nvPr/>
        </p:nvSpPr>
        <p:spPr>
          <a:xfrm>
            <a:off x="1600200" y="2798797"/>
            <a:ext cx="5257800" cy="541430"/>
          </a:xfrm>
          <a:prstGeom prst="rect">
            <a:avLst/>
          </a:prstGeom>
          <a:blipFill rotWithShape="0">
            <a:blip r:embed="rId2"/>
            <a:stretch>
              <a:fillRect/>
            </a:stretch>
          </a:blipFill>
        </p:spPr>
        <p:txBody>
          <a:bodyPr/>
          <a:lstStyle/>
          <a:p>
            <a:pPr>
              <a:defRPr/>
            </a:pPr>
            <a:r>
              <a:rPr lang="en-US">
                <a:noFill/>
              </a:rPr>
              <a:t> </a:t>
            </a:r>
          </a:p>
        </p:txBody>
      </p:sp>
      <p:cxnSp>
        <p:nvCxnSpPr>
          <p:cNvPr id="12293" name="Straight Connector 9"/>
          <p:cNvCxnSpPr>
            <a:cxnSpLocks noChangeShapeType="1"/>
          </p:cNvCxnSpPr>
          <p:nvPr/>
        </p:nvCxnSpPr>
        <p:spPr bwMode="auto">
          <a:xfrm>
            <a:off x="990600" y="4724400"/>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4" name="Straight Connector 11"/>
          <p:cNvCxnSpPr>
            <a:cxnSpLocks noChangeShapeType="1"/>
          </p:cNvCxnSpPr>
          <p:nvPr/>
        </p:nvCxnSpPr>
        <p:spPr bwMode="auto">
          <a:xfrm flipH="1" flipV="1">
            <a:off x="3043238" y="3654425"/>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5" name="Freeform 12"/>
          <p:cNvSpPr>
            <a:spLocks/>
          </p:cNvSpPr>
          <p:nvPr/>
        </p:nvSpPr>
        <p:spPr bwMode="auto">
          <a:xfrm>
            <a:off x="1133475" y="3654425"/>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TextBox 13"/>
          <p:cNvSpPr txBox="1">
            <a:spLocks noChangeArrowheads="1"/>
          </p:cNvSpPr>
          <p:nvPr/>
        </p:nvSpPr>
        <p:spPr bwMode="auto">
          <a:xfrm>
            <a:off x="2887663" y="48117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i="1"/>
              <a:t>0</a:t>
            </a:r>
          </a:p>
        </p:txBody>
      </p:sp>
      <p:sp>
        <p:nvSpPr>
          <p:cNvPr id="12297" name="TextBox 15"/>
          <p:cNvSpPr txBox="1">
            <a:spLocks noChangeArrowheads="1"/>
          </p:cNvSpPr>
          <p:nvPr/>
        </p:nvSpPr>
        <p:spPr bwMode="auto">
          <a:xfrm>
            <a:off x="3200400" y="3657600"/>
            <a:ext cx="2146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err="1"/>
              <a:t>Obtiene</a:t>
            </a:r>
            <a:r>
              <a:rPr lang="en-US" altLang="en-US" sz="1800" dirty="0"/>
              <a:t> </a:t>
            </a:r>
            <a:r>
              <a:rPr lang="en-US" altLang="en-US" sz="1800" dirty="0" err="1"/>
              <a:t>este</a:t>
            </a:r>
            <a:r>
              <a:rPr lang="en-US" altLang="en-US" sz="1800" dirty="0"/>
              <a:t> area  </a:t>
            </a:r>
          </a:p>
        </p:txBody>
      </p:sp>
      <p:cxnSp>
        <p:nvCxnSpPr>
          <p:cNvPr id="12298" name="Straight Arrow Connector 17"/>
          <p:cNvCxnSpPr>
            <a:cxnSpLocks noChangeShapeType="1"/>
          </p:cNvCxnSpPr>
          <p:nvPr/>
        </p:nvCxnSpPr>
        <p:spPr bwMode="auto">
          <a:xfrm flipH="1">
            <a:off x="3124200" y="3962400"/>
            <a:ext cx="238125" cy="68103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9" name="TextBox 19"/>
          <p:cNvSpPr txBox="1">
            <a:spLocks noChangeArrowheads="1"/>
          </p:cNvSpPr>
          <p:nvPr/>
        </p:nvSpPr>
        <p:spPr bwMode="auto">
          <a:xfrm>
            <a:off x="3740150" y="4064000"/>
            <a:ext cx="5175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t>Un valor </a:t>
            </a:r>
            <a:r>
              <a:rPr lang="en-US" altLang="en-US" sz="1600" dirty="0" err="1"/>
              <a:t>pequeño</a:t>
            </a:r>
            <a:r>
              <a:rPr lang="en-US" altLang="en-US" sz="1600" dirty="0"/>
              <a:t> de area </a:t>
            </a:r>
            <a:r>
              <a:rPr lang="en-US" altLang="en-US" sz="1600" dirty="0" err="1"/>
              <a:t>indica</a:t>
            </a:r>
            <a:r>
              <a:rPr lang="en-US" altLang="en-US" sz="1600" dirty="0"/>
              <a:t> que es </a:t>
            </a:r>
            <a:r>
              <a:rPr lang="en-US" altLang="en-US" sz="1600" dirty="0" err="1"/>
              <a:t>poco</a:t>
            </a:r>
            <a:r>
              <a:rPr lang="en-US" altLang="en-US" sz="1600" dirty="0"/>
              <a:t> probable que ambos </a:t>
            </a:r>
            <a:r>
              <a:rPr lang="en-US" altLang="en-US" sz="1600" dirty="0" err="1"/>
              <a:t>efectos</a:t>
            </a:r>
            <a:r>
              <a:rPr lang="en-US" altLang="en-US" sz="1600" dirty="0"/>
              <a:t> </a:t>
            </a:r>
            <a:r>
              <a:rPr lang="en-US" altLang="en-US" sz="1600" dirty="0" err="1"/>
              <a:t>sean</a:t>
            </a:r>
            <a:r>
              <a:rPr lang="en-US" altLang="en-US" sz="1600" dirty="0"/>
              <a:t> de similar magnitude..</a:t>
            </a:r>
          </a:p>
        </p:txBody>
      </p:sp>
      <mc:AlternateContent xmlns:mc="http://schemas.openxmlformats.org/markup-compatibility/2006" xmlns:a14="http://schemas.microsoft.com/office/drawing/2010/main">
        <mc:Choice Requires="a14">
          <p:sp>
            <p:nvSpPr>
              <p:cNvPr id="14" name="TextBox 13"/>
              <p:cNvSpPr txBox="1"/>
              <p:nvPr/>
            </p:nvSpPr>
            <p:spPr>
              <a:xfrm>
                <a:off x="1864959" y="5569623"/>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𝒎𝒊𝒏</m:t>
                      </m:r>
                      <m:d>
                        <m:dPr>
                          <m:ctrlPr>
                            <a:rPr lang="en-US" b="1"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𝒌</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𝑲</m:t>
                              </m:r>
                            </m:sup>
                            <m:e>
                              <m:r>
                                <a:rPr lang="en-US" i="1">
                                  <a:latin typeface="Cambria Math" panose="02040503050406030204" pitchFamily="18" charset="0"/>
                                </a:rPr>
                                <m:t>𝑰</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𝒅</m:t>
                                      </m:r>
                                    </m:e>
                                    <m:sub>
                                      <m:r>
                                        <a:rPr lang="en-US" i="1">
                                          <a:latin typeface="Cambria Math" panose="02040503050406030204" pitchFamily="18" charset="0"/>
                                        </a:rPr>
                                        <m:t>𝒊</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𝒊</m:t>
                                          </m:r>
                                        </m:e>
                                        <m:sup>
                                          <m:r>
                                            <a:rPr lang="en-US" i="1">
                                              <a:latin typeface="Cambria Math" panose="02040503050406030204" pitchFamily="18" charset="0"/>
                                            </a:rPr>
                                            <m:t>′</m:t>
                                          </m:r>
                                        </m:sup>
                                      </m:sSup>
                                    </m:sub>
                                    <m:sup>
                                      <m:r>
                                        <a:rPr lang="en-US" i="1">
                                          <a:latin typeface="Cambria Math" panose="02040503050406030204" pitchFamily="18" charset="0"/>
                                        </a:rPr>
                                        <m:t>(</m:t>
                                      </m:r>
                                      <m:r>
                                        <a:rPr lang="en-US" i="1">
                                          <a:latin typeface="Cambria Math" panose="02040503050406030204" pitchFamily="18" charset="0"/>
                                        </a:rPr>
                                        <m:t>𝒌</m:t>
                                      </m:r>
                                      <m:r>
                                        <a:rPr lang="en-US" i="1">
                                          <a:latin typeface="Cambria Math" panose="02040503050406030204" pitchFamily="18" charset="0"/>
                                        </a:rPr>
                                        <m:t>)</m:t>
                                      </m:r>
                                    </m:sup>
                                  </m:sSubSup>
                                </m:e>
                              </m:d>
                              <m:r>
                                <a:rPr lang="en-US" b="1" i="1" smtClean="0">
                                  <a:latin typeface="Cambria Math" panose="02040503050406030204" pitchFamily="18" charset="0"/>
                                </a:rPr>
                                <m:t>&gt;</m:t>
                              </m:r>
                              <m:r>
                                <a:rPr lang="en-US" i="1">
                                  <a:latin typeface="Cambria Math" panose="02040503050406030204" pitchFamily="18" charset="0"/>
                                </a:rPr>
                                <m:t>𝟎</m:t>
                              </m:r>
                            </m:e>
                          </m:nary>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𝑲</m:t>
                              </m:r>
                            </m:sup>
                            <m:e>
                              <m:r>
                                <a:rPr lang="en-US" b="1" i="1" smtClean="0">
                                  <a:latin typeface="Cambria Math" panose="02040503050406030204" pitchFamily="18" charset="0"/>
                                </a:rPr>
                                <m:t>𝑰</m:t>
                              </m:r>
                              <m:d>
                                <m:dPr>
                                  <m:ctrlPr>
                                    <a:rPr lang="en-US" b="1"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𝒅</m:t>
                                      </m:r>
                                    </m:e>
                                    <m:sub>
                                      <m:r>
                                        <a:rPr lang="en-US" b="1" i="1" smtClean="0">
                                          <a:latin typeface="Cambria Math" panose="02040503050406030204" pitchFamily="18" charset="0"/>
                                        </a:rPr>
                                        <m:t>𝒊</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m:t>
                                          </m:r>
                                        </m:sup>
                                      </m:sSup>
                                    </m:sub>
                                    <m:sup>
                                      <m:r>
                                        <a:rPr lang="en-US" b="1" i="1" smtClean="0">
                                          <a:latin typeface="Cambria Math" panose="02040503050406030204" pitchFamily="18" charset="0"/>
                                        </a:rPr>
                                        <m:t>(</m:t>
                                      </m:r>
                                      <m:r>
                                        <a:rPr lang="en-US" b="1" i="1" smtClean="0">
                                          <a:latin typeface="Cambria Math" panose="02040503050406030204" pitchFamily="18" charset="0"/>
                                        </a:rPr>
                                        <m:t>𝒌</m:t>
                                      </m:r>
                                      <m:r>
                                        <a:rPr lang="en-US" b="1" i="1" smtClean="0">
                                          <a:latin typeface="Cambria Math" panose="02040503050406030204" pitchFamily="18" charset="0"/>
                                        </a:rPr>
                                        <m:t>)</m:t>
                                      </m:r>
                                    </m:sup>
                                  </m:sSubSup>
                                </m:e>
                              </m:d>
                              <m:r>
                                <a:rPr lang="en-US" b="1" i="1" smtClean="0">
                                  <a:latin typeface="Cambria Math" panose="02040503050406030204" pitchFamily="18" charset="0"/>
                                </a:rPr>
                                <m:t>&lt;</m:t>
                              </m:r>
                              <m:r>
                                <a:rPr lang="en-US" b="1" i="1" smtClean="0">
                                  <a:latin typeface="Cambria Math" panose="02040503050406030204" pitchFamily="18" charset="0"/>
                                </a:rPr>
                                <m:t>𝟎</m:t>
                              </m:r>
                            </m:e>
                          </m:nary>
                          <m:r>
                            <a:rPr lang="en-US" i="1" smtClean="0">
                              <a:latin typeface="Cambria Math" panose="02040503050406030204" pitchFamily="18" charset="0"/>
                            </a:rPr>
                            <m:t> </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864959" y="5569623"/>
                <a:ext cx="5180329" cy="891719"/>
              </a:xfrm>
              <a:prstGeom prst="rect">
                <a:avLst/>
              </a:prstGeom>
              <a:blipFill rotWithShape="0">
                <a:blip r:embed="rId3"/>
                <a:stretch>
                  <a:fillRect/>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en-US" dirty="0" err="1"/>
              <a:t>Cómputo</a:t>
            </a:r>
            <a:r>
              <a:rPr lang="en-US" altLang="en-US" dirty="0"/>
              <a:t> de areas bajo la cola de la </a:t>
            </a:r>
            <a:r>
              <a:rPr lang="en-US" altLang="en-US" dirty="0" err="1"/>
              <a:t>distribución</a:t>
            </a:r>
            <a:endParaRPr lang="en-US" altLang="en-US" dirty="0"/>
          </a:p>
        </p:txBody>
      </p:sp>
      <p:sp>
        <p:nvSpPr>
          <p:cNvPr id="12297" name="TextBox 15"/>
          <p:cNvSpPr txBox="1">
            <a:spLocks noChangeArrowheads="1"/>
          </p:cNvSpPr>
          <p:nvPr/>
        </p:nvSpPr>
        <p:spPr bwMode="auto">
          <a:xfrm>
            <a:off x="2743200" y="2651125"/>
            <a:ext cx="2008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b="0" dirty="0" err="1"/>
              <a:t>Computar</a:t>
            </a:r>
            <a:r>
              <a:rPr lang="en-US" altLang="en-US" sz="1200" b="0" dirty="0"/>
              <a:t> </a:t>
            </a:r>
            <a:r>
              <a:rPr lang="en-US" altLang="en-US" sz="1200" b="0" dirty="0" err="1"/>
              <a:t>esto</a:t>
            </a:r>
            <a:r>
              <a:rPr lang="en-US" altLang="en-US" sz="1200" b="0" dirty="0"/>
              <a:t> y </a:t>
            </a:r>
            <a:r>
              <a:rPr lang="en-US" altLang="en-US" sz="1200" b="0" dirty="0" err="1"/>
              <a:t>duplicarlo</a:t>
            </a:r>
            <a:endParaRPr lang="en-US" altLang="en-US" sz="1200" b="0" dirty="0"/>
          </a:p>
        </p:txBody>
      </p:sp>
      <p:pic>
        <p:nvPicPr>
          <p:cNvPr id="3" name="Picture 2"/>
          <p:cNvPicPr>
            <a:picLocks noChangeAspect="1"/>
          </p:cNvPicPr>
          <p:nvPr/>
        </p:nvPicPr>
        <p:blipFill>
          <a:blip r:embed="rId2"/>
          <a:stretch>
            <a:fillRect/>
          </a:stretch>
        </p:blipFill>
        <p:spPr>
          <a:xfrm>
            <a:off x="1828800" y="1900602"/>
            <a:ext cx="5260236" cy="541767"/>
          </a:xfrm>
          <a:prstGeom prst="rect">
            <a:avLst/>
          </a:prstGeom>
        </p:spPr>
      </p:pic>
      <p:cxnSp>
        <p:nvCxnSpPr>
          <p:cNvPr id="6" name="Straight Arrow Connector 5"/>
          <p:cNvCxnSpPr/>
          <p:nvPr/>
        </p:nvCxnSpPr>
        <p:spPr bwMode="auto">
          <a:xfrm>
            <a:off x="3364579" y="4396583"/>
            <a:ext cx="369221" cy="845342"/>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9"/>
          <p:cNvCxnSpPr>
            <a:cxnSpLocks noChangeShapeType="1"/>
          </p:cNvCxnSpPr>
          <p:nvPr/>
        </p:nvCxnSpPr>
        <p:spPr bwMode="auto">
          <a:xfrm>
            <a:off x="1114304" y="4442529"/>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1"/>
          <p:cNvCxnSpPr>
            <a:cxnSpLocks noChangeShapeType="1"/>
          </p:cNvCxnSpPr>
          <p:nvPr/>
        </p:nvCxnSpPr>
        <p:spPr bwMode="auto">
          <a:xfrm flipH="1" flipV="1">
            <a:off x="3166942" y="3372554"/>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Freeform 12"/>
          <p:cNvSpPr>
            <a:spLocks/>
          </p:cNvSpPr>
          <p:nvPr/>
        </p:nvSpPr>
        <p:spPr bwMode="auto">
          <a:xfrm>
            <a:off x="1257179" y="3372554"/>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23" name="Straight Arrow Connector 17"/>
          <p:cNvCxnSpPr>
            <a:cxnSpLocks noChangeShapeType="1"/>
          </p:cNvCxnSpPr>
          <p:nvPr/>
        </p:nvCxnSpPr>
        <p:spPr bwMode="auto">
          <a:xfrm flipH="1">
            <a:off x="3275108" y="2872010"/>
            <a:ext cx="673587" cy="1549418"/>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9"/>
          <p:cNvCxnSpPr>
            <a:cxnSpLocks noChangeShapeType="1"/>
          </p:cNvCxnSpPr>
          <p:nvPr/>
        </p:nvCxnSpPr>
        <p:spPr bwMode="auto">
          <a:xfrm>
            <a:off x="5969936" y="4662448"/>
            <a:ext cx="24384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11"/>
          <p:cNvCxnSpPr>
            <a:cxnSpLocks noChangeShapeType="1"/>
          </p:cNvCxnSpPr>
          <p:nvPr/>
        </p:nvCxnSpPr>
        <p:spPr bwMode="auto">
          <a:xfrm flipH="1" flipV="1">
            <a:off x="6500900" y="3536911"/>
            <a:ext cx="4762" cy="12128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12"/>
          <p:cNvSpPr>
            <a:spLocks/>
          </p:cNvSpPr>
          <p:nvPr/>
        </p:nvSpPr>
        <p:spPr bwMode="auto">
          <a:xfrm>
            <a:off x="6112811" y="3592473"/>
            <a:ext cx="2305050" cy="1054100"/>
          </a:xfrm>
          <a:custGeom>
            <a:avLst/>
            <a:gdLst>
              <a:gd name="T0" fmla="*/ 0 w 2306472"/>
              <a:gd name="T1" fmla="*/ 1026809 h 1054295"/>
              <a:gd name="T2" fmla="*/ 395541 w 2306472"/>
              <a:gd name="T3" fmla="*/ 876712 h 1054295"/>
              <a:gd name="T4" fmla="*/ 777443 w 2306472"/>
              <a:gd name="T5" fmla="*/ 194450 h 1054295"/>
              <a:gd name="T6" fmla="*/ 1159345 w 2306472"/>
              <a:gd name="T7" fmla="*/ 30707 h 1054295"/>
              <a:gd name="T8" fmla="*/ 1664000 w 2306472"/>
              <a:gd name="T9" fmla="*/ 712969 h 1054295"/>
              <a:gd name="T10" fmla="*/ 2305050 w 2306472"/>
              <a:gd name="T11" fmla="*/ 1054100 h 1054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06472" h="1054295">
                <a:moveTo>
                  <a:pt x="0" y="1026999"/>
                </a:moveTo>
                <a:cubicBezTo>
                  <a:pt x="133065" y="1021312"/>
                  <a:pt x="266131" y="1015626"/>
                  <a:pt x="395785" y="876874"/>
                </a:cubicBezTo>
                <a:cubicBezTo>
                  <a:pt x="525439" y="738122"/>
                  <a:pt x="650544" y="335513"/>
                  <a:pt x="777923" y="194486"/>
                </a:cubicBezTo>
                <a:cubicBezTo>
                  <a:pt x="905302" y="53459"/>
                  <a:pt x="1012209" y="-55723"/>
                  <a:pt x="1160060" y="30713"/>
                </a:cubicBezTo>
                <a:cubicBezTo>
                  <a:pt x="1307911" y="117149"/>
                  <a:pt x="1473958" y="542504"/>
                  <a:pt x="1665027" y="713101"/>
                </a:cubicBezTo>
                <a:cubicBezTo>
                  <a:pt x="1856096" y="883698"/>
                  <a:pt x="2188191" y="990606"/>
                  <a:pt x="2306472" y="1054295"/>
                </a:cubicBezTo>
              </a:path>
            </a:pathLst>
          </a:cu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Box 13"/>
          <p:cNvSpPr txBox="1">
            <a:spLocks noChangeArrowheads="1"/>
          </p:cNvSpPr>
          <p:nvPr/>
        </p:nvSpPr>
        <p:spPr bwMode="auto">
          <a:xfrm>
            <a:off x="6324600" y="472019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dirty="0">
                <a:latin typeface="Times New Roman" panose="02020603050405020304" pitchFamily="18" charset="0"/>
                <a:cs typeface="Times New Roman" panose="02020603050405020304" pitchFamily="18" charset="0"/>
              </a:rPr>
              <a:t>0</a:t>
            </a:r>
          </a:p>
        </p:txBody>
      </p:sp>
      <p:cxnSp>
        <p:nvCxnSpPr>
          <p:cNvPr id="28" name="Straight Arrow Connector 17"/>
          <p:cNvCxnSpPr>
            <a:cxnSpLocks noChangeShapeType="1"/>
          </p:cNvCxnSpPr>
          <p:nvPr/>
        </p:nvCxnSpPr>
        <p:spPr bwMode="auto">
          <a:xfrm flipH="1">
            <a:off x="6112811" y="4645110"/>
            <a:ext cx="211789" cy="596815"/>
          </a:xfrm>
          <a:prstGeom prst="straightConnector1">
            <a:avLst/>
          </a:prstGeom>
          <a:noFill/>
          <a:ln w="9525" algn="ctr">
            <a:solidFill>
              <a:schemeClr val="tx1"/>
            </a:solidFill>
            <a:prstDash val="sys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6096000" y="2996286"/>
            <a:ext cx="334087" cy="16488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13"/>
          <p:cNvSpPr txBox="1">
            <a:spLocks noChangeArrowheads="1"/>
          </p:cNvSpPr>
          <p:nvPr/>
        </p:nvSpPr>
        <p:spPr bwMode="auto">
          <a:xfrm>
            <a:off x="2967285" y="452961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i="1">
                <a:latin typeface="Times New Roman" panose="02020603050405020304" pitchFamily="18" charset="0"/>
                <a:cs typeface="Times New Roman" panose="02020603050405020304" pitchFamily="18" charset="0"/>
              </a:rPr>
              <a:t>0</a:t>
            </a:r>
            <a:endParaRPr lang="en-US" altLang="en-US" sz="18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Box 50"/>
              <p:cNvSpPr txBox="1"/>
              <p:nvPr/>
            </p:nvSpPr>
            <p:spPr>
              <a:xfrm>
                <a:off x="1828800" y="5257800"/>
                <a:ext cx="518032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𝒑</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rPr>
                        <m:t>𝒎𝒊𝒏</m:t>
                      </m:r>
                      <m:d>
                        <m:dPr>
                          <m:ctrlPr>
                            <a:rPr lang="en-US" b="1" i="1" smtClean="0">
                              <a:solidFill>
                                <a:schemeClr val="tx1"/>
                              </a:solidFill>
                              <a:latin typeface="Cambria Math" panose="02040503050406030204" pitchFamily="18" charset="0"/>
                            </a:rPr>
                          </m:ctrlPr>
                        </m:dPr>
                        <m:e>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𝟏</m:t>
                              </m:r>
                            </m:sub>
                            <m:sup>
                              <m:r>
                                <a:rPr lang="en-US" i="1">
                                  <a:solidFill>
                                    <a:schemeClr val="tx1"/>
                                  </a:solidFill>
                                  <a:latin typeface="Cambria Math" panose="02040503050406030204" pitchFamily="18" charset="0"/>
                                </a:rPr>
                                <m:t>𝑲</m:t>
                              </m:r>
                            </m:sup>
                            <m:e>
                              <m:r>
                                <a:rPr lang="en-US" i="1">
                                  <a:solidFill>
                                    <a:schemeClr val="tx1"/>
                                  </a:solidFill>
                                  <a:latin typeface="Cambria Math" panose="02040503050406030204" pitchFamily="18" charset="0"/>
                                </a:rPr>
                                <m:t>𝑰</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𝒅</m:t>
                                      </m:r>
                                    </m:e>
                                    <m:sub>
                                      <m:r>
                                        <a:rPr lang="en-US" i="1">
                                          <a:solidFill>
                                            <a:schemeClr val="tx1"/>
                                          </a:solidFill>
                                          <a:latin typeface="Cambria Math" panose="02040503050406030204" pitchFamily="18" charset="0"/>
                                        </a:rPr>
                                        <m:t>𝒊</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𝒊</m:t>
                                          </m:r>
                                        </m:e>
                                        <m:sup>
                                          <m:r>
                                            <a:rPr lang="en-US" i="1">
                                              <a:solidFill>
                                                <a:schemeClr val="tx1"/>
                                              </a:solidFill>
                                              <a:latin typeface="Cambria Math" panose="02040503050406030204" pitchFamily="18" charset="0"/>
                                            </a:rPr>
                                            <m:t>′</m:t>
                                          </m:r>
                                        </m:sup>
                                      </m:sSup>
                                    </m:sub>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𝒌</m:t>
                                      </m:r>
                                      <m:r>
                                        <a:rPr lang="en-US" i="1">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&gt;</m:t>
                              </m:r>
                              <m:r>
                                <a:rPr lang="en-US" i="1">
                                  <a:solidFill>
                                    <a:schemeClr val="tx1"/>
                                  </a:solidFill>
                                  <a:latin typeface="Cambria Math" panose="02040503050406030204" pitchFamily="18" charset="0"/>
                                </a:rPr>
                                <m:t>𝟎</m:t>
                              </m:r>
                            </m:e>
                          </m:nary>
                          <m:r>
                            <a:rPr lang="en-US" b="1" i="1" smtClean="0">
                              <a:solidFill>
                                <a:schemeClr val="tx1"/>
                              </a:solidFill>
                              <a:latin typeface="Cambria Math" panose="02040503050406030204" pitchFamily="18" charset="0"/>
                            </a:rPr>
                            <m:t>,</m:t>
                          </m:r>
                          <m:nary>
                            <m:naryPr>
                              <m:chr m:val="∑"/>
                              <m:ctrlPr>
                                <a:rPr lang="en-US" b="1" i="1" smtClean="0">
                                  <a:solidFill>
                                    <a:schemeClr val="tx1"/>
                                  </a:solidFill>
                                  <a:latin typeface="Cambria Math" panose="02040503050406030204" pitchFamily="18" charset="0"/>
                                </a:rPr>
                              </m:ctrlPr>
                            </m:naryPr>
                            <m:sub>
                              <m:r>
                                <m:rPr>
                                  <m:brk m:alnAt="23"/>
                                </m:rP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sub>
                            <m:sup>
                              <m:r>
                                <a:rPr lang="en-US" b="1" i="1" smtClean="0">
                                  <a:solidFill>
                                    <a:schemeClr val="tx1"/>
                                  </a:solidFill>
                                  <a:latin typeface="Cambria Math" panose="02040503050406030204" pitchFamily="18" charset="0"/>
                                </a:rPr>
                                <m:t>𝑲</m:t>
                              </m:r>
                            </m:sup>
                            <m:e>
                              <m:r>
                                <a:rPr lang="en-US" b="1" i="1" smtClean="0">
                                  <a:solidFill>
                                    <a:schemeClr val="tx1"/>
                                  </a:solidFill>
                                  <a:latin typeface="Cambria Math" panose="02040503050406030204" pitchFamily="18" charset="0"/>
                                </a:rPr>
                                <m:t>𝑰</m:t>
                              </m:r>
                              <m:d>
                                <m:dPr>
                                  <m:ctrlPr>
                                    <a:rPr lang="en-US" b="1" i="1" smtClean="0">
                                      <a:solidFill>
                                        <a:schemeClr val="tx1"/>
                                      </a:solidFill>
                                      <a:latin typeface="Cambria Math" panose="02040503050406030204" pitchFamily="18" charset="0"/>
                                    </a:rPr>
                                  </m:ctrlPr>
                                </m:dPr>
                                <m:e>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𝒊</m:t>
                                          </m:r>
                                        </m:e>
                                        <m:sup>
                                          <m:r>
                                            <a:rPr lang="en-US" b="1" i="1" smtClean="0">
                                              <a:solidFill>
                                                <a:schemeClr val="tx1"/>
                                              </a:solidFill>
                                              <a:latin typeface="Cambria Math" panose="02040503050406030204" pitchFamily="18" charset="0"/>
                                            </a:rPr>
                                            <m:t>′</m:t>
                                          </m:r>
                                        </m:sup>
                                      </m:sSup>
                                    </m:sub>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sup>
                                  </m:sSubSup>
                                </m:e>
                              </m:d>
                              <m:r>
                                <a:rPr lang="en-US" b="1" i="1" smtClean="0">
                                  <a:solidFill>
                                    <a:schemeClr val="tx1"/>
                                  </a:solidFill>
                                  <a:latin typeface="Cambria Math" panose="02040503050406030204" pitchFamily="18" charset="0"/>
                                </a:rPr>
                                <m:t>&lt;</m:t>
                              </m:r>
                              <m:r>
                                <a:rPr lang="en-US" b="1" i="1" smtClean="0">
                                  <a:solidFill>
                                    <a:schemeClr val="tx1"/>
                                  </a:solidFill>
                                  <a:latin typeface="Cambria Math" panose="02040503050406030204" pitchFamily="18" charset="0"/>
                                </a:rPr>
                                <m:t>𝟎</m:t>
                              </m:r>
                            </m:e>
                          </m:nary>
                          <m:r>
                            <a:rPr lang="en-US" i="1" smtClean="0">
                              <a:solidFill>
                                <a:schemeClr val="tx1"/>
                              </a:solidFill>
                              <a:latin typeface="Cambria Math" panose="02040503050406030204" pitchFamily="18" charset="0"/>
                            </a:rPr>
                            <m:t> </m:t>
                          </m:r>
                        </m:e>
                      </m:d>
                    </m:oMath>
                  </m:oMathPara>
                </a14:m>
                <a:endParaRPr lang="en-US"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28800" y="5257800"/>
                <a:ext cx="5180329" cy="891719"/>
              </a:xfrm>
              <a:prstGeom prst="rect">
                <a:avLst/>
              </a:prstGeom>
              <a:blipFill>
                <a:blip r:embed="rId3"/>
                <a:stretch>
                  <a:fillRect/>
                </a:stretch>
              </a:blipFill>
            </p:spPr>
            <p:txBody>
              <a:bodyPr/>
              <a:lstStyle/>
              <a:p>
                <a:r>
                  <a:rPr lang="es-AR">
                    <a:noFill/>
                  </a:rPr>
                  <a:t> </a:t>
                </a:r>
              </a:p>
            </p:txBody>
          </p:sp>
        </mc:Fallback>
      </mc:AlternateContent>
      <p:sp>
        <p:nvSpPr>
          <p:cNvPr id="12312" name="TextBox 12311"/>
          <p:cNvSpPr txBox="1"/>
          <p:nvPr/>
        </p:nvSpPr>
        <p:spPr>
          <a:xfrm>
            <a:off x="228600" y="6125870"/>
            <a:ext cx="8686800" cy="646331"/>
          </a:xfrm>
          <a:prstGeom prst="rect">
            <a:avLst/>
          </a:prstGeom>
          <a:noFill/>
        </p:spPr>
        <p:txBody>
          <a:bodyPr wrap="square" rtlCol="0">
            <a:spAutoFit/>
          </a:bodyPr>
          <a:lstStyle/>
          <a:p>
            <a:r>
              <a:rPr lang="en-US" b="0" dirty="0"/>
              <a:t>Nota: </a:t>
            </a:r>
            <a:r>
              <a:rPr lang="en-US" b="0" dirty="0" err="1"/>
              <a:t>si</a:t>
            </a:r>
            <a:r>
              <a:rPr lang="en-US" b="0" dirty="0"/>
              <a:t> hay una </a:t>
            </a:r>
            <a:r>
              <a:rPr lang="en-US" b="0" dirty="0" err="1"/>
              <a:t>dirección</a:t>
            </a:r>
            <a:r>
              <a:rPr lang="en-US" b="0" dirty="0"/>
              <a:t> de </a:t>
            </a:r>
            <a:r>
              <a:rPr lang="en-US" b="0" dirty="0" err="1"/>
              <a:t>cambio</a:t>
            </a:r>
            <a:r>
              <a:rPr lang="en-US" b="0" dirty="0"/>
              <a:t> </a:t>
            </a:r>
            <a:r>
              <a:rPr lang="en-US" b="0" dirty="0" err="1"/>
              <a:t>esperado</a:t>
            </a:r>
            <a:r>
              <a:rPr lang="en-US" b="0" dirty="0"/>
              <a:t>, se </a:t>
            </a:r>
            <a:r>
              <a:rPr lang="en-US" b="0" dirty="0" err="1"/>
              <a:t>puede</a:t>
            </a:r>
            <a:r>
              <a:rPr lang="en-US" b="0" dirty="0"/>
              <a:t> </a:t>
            </a:r>
            <a:r>
              <a:rPr lang="en-US" b="0" dirty="0" err="1"/>
              <a:t>hacer</a:t>
            </a:r>
            <a:r>
              <a:rPr lang="en-US" b="0" dirty="0"/>
              <a:t> el </a:t>
            </a:r>
            <a:r>
              <a:rPr lang="en-US" b="0" dirty="0" err="1"/>
              <a:t>cómputo</a:t>
            </a:r>
            <a:r>
              <a:rPr lang="en-US" b="0" dirty="0"/>
              <a:t> a una cola. </a:t>
            </a:r>
            <a:r>
              <a:rPr lang="en-US" b="0" dirty="0" err="1"/>
              <a:t>Parecido</a:t>
            </a:r>
            <a:r>
              <a:rPr lang="en-US" b="0" dirty="0"/>
              <a:t> a un test de una cola </a:t>
            </a:r>
            <a:r>
              <a:rPr lang="en-US" b="0" dirty="0" err="1"/>
              <a:t>en</a:t>
            </a:r>
            <a:r>
              <a:rPr lang="en-US" b="0" dirty="0"/>
              <a:t> </a:t>
            </a:r>
            <a:r>
              <a:rPr lang="en-US" b="0" dirty="0" err="1"/>
              <a:t>estadistica</a:t>
            </a:r>
            <a:r>
              <a:rPr lang="en-US" b="0" dirty="0"/>
              <a:t> </a:t>
            </a:r>
            <a:r>
              <a:rPr lang="en-US" b="0" dirty="0" err="1"/>
              <a:t>frecuentista</a:t>
            </a:r>
            <a:r>
              <a:rPr lang="en-US" b="0" dirty="0"/>
              <a:t>.</a:t>
            </a:r>
          </a:p>
        </p:txBody>
      </p:sp>
    </p:spTree>
    <p:extLst>
      <p:ext uri="{BB962C8B-B14F-4D97-AF65-F5344CB8AC3E}">
        <p14:creationId xmlns:p14="http://schemas.microsoft.com/office/powerpoint/2010/main" val="203751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534988"/>
            <a:ext cx="8228013" cy="1141412"/>
          </a:xfrm>
        </p:spPr>
        <p:txBody>
          <a:bodyPr>
            <a:normAutofit/>
          </a:bodyPr>
          <a:lstStyle/>
          <a:p>
            <a:pPr eaLnBrk="1" hangingPunct="1"/>
            <a:r>
              <a:rPr lang="en-US" altLang="en-US" sz="4000" dirty="0" err="1"/>
              <a:t>Qué</a:t>
            </a:r>
            <a:r>
              <a:rPr lang="en-US" altLang="en-US" sz="4000" dirty="0"/>
              <a:t> </a:t>
            </a:r>
            <a:r>
              <a:rPr lang="en-US" altLang="en-US" sz="4000" dirty="0" err="1"/>
              <a:t>hacemos</a:t>
            </a:r>
            <a:r>
              <a:rPr lang="en-US" altLang="en-US" sz="4000" dirty="0"/>
              <a:t> con </a:t>
            </a:r>
            <a:r>
              <a:rPr lang="en-US" altLang="en-US" sz="4000" dirty="0" err="1"/>
              <a:t>factores</a:t>
            </a:r>
            <a:r>
              <a:rPr lang="en-US" altLang="en-US" sz="4000" dirty="0"/>
              <a:t> </a:t>
            </a:r>
            <a:r>
              <a:rPr lang="en-US" altLang="en-US" sz="4000" dirty="0" err="1"/>
              <a:t>multinivel</a:t>
            </a:r>
            <a:r>
              <a:rPr lang="en-US" altLang="en-US" sz="4000" dirty="0"/>
              <a:t>?</a:t>
            </a:r>
          </a:p>
        </p:txBody>
      </p:sp>
      <p:sp>
        <p:nvSpPr>
          <p:cNvPr id="15" name="TextBox 14"/>
          <p:cNvSpPr txBox="1">
            <a:spLocks noRot="1" noChangeAspect="1" noMove="1" noResize="1" noEditPoints="1" noAdjustHandles="1" noChangeArrowheads="1" noChangeShapeType="1" noTextEdit="1"/>
          </p:cNvSpPr>
          <p:nvPr/>
        </p:nvSpPr>
        <p:spPr>
          <a:xfrm>
            <a:off x="1219200" y="1676400"/>
            <a:ext cx="5562600" cy="492443"/>
          </a:xfrm>
          <a:prstGeom prst="rect">
            <a:avLst/>
          </a:prstGeom>
          <a:blipFill rotWithShape="0">
            <a:blip r:embed="rId2"/>
            <a:stretch>
              <a:fillRect/>
            </a:stretch>
          </a:blipFill>
        </p:spPr>
        <p:txBody>
          <a:bodyPr/>
          <a:lstStyle/>
          <a:p>
            <a:pPr>
              <a:defRPr/>
            </a:pPr>
            <a:r>
              <a:rPr lang="en-US">
                <a:noFill/>
              </a:rPr>
              <a:t> </a:t>
            </a:r>
          </a:p>
        </p:txBody>
      </p:sp>
      <p:sp>
        <p:nvSpPr>
          <p:cNvPr id="13316" name="TextBox 3"/>
          <p:cNvSpPr txBox="1">
            <a:spLocks noChangeArrowheads="1"/>
          </p:cNvSpPr>
          <p:nvPr/>
        </p:nvSpPr>
        <p:spPr bwMode="auto">
          <a:xfrm>
            <a:off x="381000" y="2736850"/>
            <a:ext cx="861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Una </a:t>
            </a:r>
            <a:r>
              <a:rPr lang="en-US" altLang="en-US" sz="1800" dirty="0" err="1"/>
              <a:t>posibilidad</a:t>
            </a:r>
            <a:r>
              <a:rPr lang="en-US" altLang="en-US" sz="1800" dirty="0"/>
              <a:t> es </a:t>
            </a:r>
            <a:r>
              <a:rPr lang="en-US" altLang="en-US" sz="1800" dirty="0" err="1"/>
              <a:t>fijar</a:t>
            </a:r>
            <a:r>
              <a:rPr lang="en-US" altLang="en-US" sz="1800" dirty="0"/>
              <a:t> un </a:t>
            </a:r>
            <a:r>
              <a:rPr lang="en-US" altLang="en-US" sz="1800" dirty="0" err="1"/>
              <a:t>nivel</a:t>
            </a:r>
            <a:r>
              <a:rPr lang="en-US" altLang="en-US" sz="1800" dirty="0"/>
              <a:t> de </a:t>
            </a:r>
            <a:r>
              <a:rPr lang="en-US" altLang="en-US" sz="1800" dirty="0" err="1"/>
              <a:t>referencia</a:t>
            </a:r>
            <a:r>
              <a:rPr lang="en-US" altLang="en-US" sz="1800" dirty="0"/>
              <a:t> y </a:t>
            </a:r>
            <a:r>
              <a:rPr lang="en-US" altLang="en-US" sz="1800" dirty="0" err="1"/>
              <a:t>comparar</a:t>
            </a:r>
            <a:r>
              <a:rPr lang="en-US" altLang="en-US" sz="1800" dirty="0"/>
              <a:t> </a:t>
            </a:r>
            <a:r>
              <a:rPr lang="en-US" altLang="en-US" sz="1800" dirty="0" err="1"/>
              <a:t>cada</a:t>
            </a:r>
            <a:r>
              <a:rPr lang="en-US" altLang="en-US" sz="1800" dirty="0"/>
              <a:t> </a:t>
            </a:r>
            <a:r>
              <a:rPr lang="en-US" altLang="en-US" sz="1800" dirty="0" err="1"/>
              <a:t>nivel</a:t>
            </a:r>
            <a:r>
              <a:rPr lang="en-US" altLang="en-US" sz="1800" dirty="0"/>
              <a:t> al de </a:t>
            </a:r>
            <a:r>
              <a:rPr lang="en-US" altLang="en-US" sz="1800" dirty="0" err="1"/>
              <a:t>referencia</a:t>
            </a:r>
            <a:r>
              <a:rPr lang="en-US" altLang="en-US" sz="1800" dirty="0"/>
              <a:t>, </a:t>
            </a:r>
            <a:r>
              <a:rPr lang="en-US" altLang="en-US" sz="1800" dirty="0" err="1"/>
              <a:t>obteniendo</a:t>
            </a:r>
            <a:r>
              <a:rPr lang="en-US" altLang="en-US" sz="1800" dirty="0"/>
              <a:t> la </a:t>
            </a:r>
            <a:r>
              <a:rPr lang="en-US" altLang="en-US" sz="1800" dirty="0" err="1"/>
              <a:t>distribución</a:t>
            </a:r>
            <a:r>
              <a:rPr lang="en-US" altLang="en-US" sz="1800" dirty="0"/>
              <a:t> posterior de L-1 </a:t>
            </a:r>
            <a:r>
              <a:rPr lang="en-US" altLang="en-US" sz="1800" dirty="0" err="1"/>
              <a:t>diferencias</a:t>
            </a:r>
            <a:r>
              <a:rPr lang="en-US" altLang="en-US" sz="1800" dirty="0"/>
              <a:t> para un factor con L </a:t>
            </a:r>
            <a:r>
              <a:rPr lang="en-US" altLang="en-US" sz="1800" dirty="0" err="1"/>
              <a:t>niveles</a:t>
            </a:r>
            <a:r>
              <a:rPr lang="en-US" altLang="en-US" sz="1800" dirty="0"/>
              <a:t>.</a:t>
            </a:r>
          </a:p>
        </p:txBody>
      </p:sp>
      <p:sp>
        <p:nvSpPr>
          <p:cNvPr id="13317" name="TextBox 18"/>
          <p:cNvSpPr txBox="1">
            <a:spLocks noChangeArrowheads="1"/>
          </p:cNvSpPr>
          <p:nvPr/>
        </p:nvSpPr>
        <p:spPr bwMode="auto">
          <a:xfrm>
            <a:off x="381000" y="4121150"/>
            <a:ext cx="861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Hay una </a:t>
            </a:r>
            <a:r>
              <a:rPr lang="en-US" altLang="en-US" sz="1800" dirty="0" err="1"/>
              <a:t>manera</a:t>
            </a:r>
            <a:r>
              <a:rPr lang="en-US" altLang="en-US" sz="1800" dirty="0"/>
              <a:t> de </a:t>
            </a:r>
            <a:r>
              <a:rPr lang="en-US" altLang="en-US" sz="1800" dirty="0" err="1"/>
              <a:t>resumir</a:t>
            </a:r>
            <a:r>
              <a:rPr lang="en-US" altLang="en-US" sz="1800" dirty="0"/>
              <a:t> </a:t>
            </a:r>
            <a:r>
              <a:rPr lang="en-US" altLang="en-US" sz="1800" dirty="0" err="1"/>
              <a:t>todos</a:t>
            </a:r>
            <a:r>
              <a:rPr lang="en-US" altLang="en-US" sz="1800" dirty="0"/>
              <a:t> </a:t>
            </a:r>
            <a:r>
              <a:rPr lang="en-US" altLang="en-US" sz="1800" dirty="0" err="1"/>
              <a:t>esas</a:t>
            </a:r>
            <a:r>
              <a:rPr lang="en-US" altLang="en-US" sz="1800" dirty="0"/>
              <a:t> </a:t>
            </a:r>
            <a:r>
              <a:rPr lang="en-US" altLang="en-US" sz="1800" dirty="0" err="1"/>
              <a:t>diferencias</a:t>
            </a:r>
            <a:r>
              <a:rPr lang="en-US" altLang="en-US" sz="1800" dirty="0"/>
              <a:t> </a:t>
            </a:r>
            <a:r>
              <a:rPr lang="en-US" altLang="en-US" sz="1800" dirty="0" err="1"/>
              <a:t>en</a:t>
            </a:r>
            <a:r>
              <a:rPr lang="en-US" altLang="en-US" sz="1800" dirty="0"/>
              <a:t> un </a:t>
            </a:r>
            <a:r>
              <a:rPr lang="en-US" altLang="en-US" sz="1800" dirty="0" err="1"/>
              <a:t>único</a:t>
            </a:r>
            <a:r>
              <a:rPr lang="en-US" altLang="en-US" sz="1800" dirty="0"/>
              <a:t> valor de area bajo la cola (de una </a:t>
            </a:r>
            <a:r>
              <a:rPr lang="en-US" altLang="en-US" sz="1800" dirty="0" err="1"/>
              <a:t>distribución</a:t>
            </a:r>
            <a:r>
              <a:rPr lang="en-US" altLang="en-US" sz="1800" dirty="0"/>
              <a:t> </a:t>
            </a:r>
            <a:r>
              <a:rPr lang="en-US" altLang="en-US" sz="1800" dirty="0" err="1"/>
              <a:t>multivariada</a:t>
            </a:r>
            <a:r>
              <a:rPr lang="en-US" altLang="en-US" sz="1800" dirty="0"/>
              <a:t>) que no </a:t>
            </a:r>
            <a:r>
              <a:rPr lang="en-US" altLang="en-US" sz="1800" dirty="0" err="1"/>
              <a:t>presentaré</a:t>
            </a:r>
            <a:r>
              <a:rPr lang="en-US" altLang="en-US" sz="1800" dirty="0"/>
              <a:t> hoy.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normAutofit fontScale="90000"/>
          </a:bodyPr>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dirty="0"/>
              <a:t>Como </a:t>
            </a:r>
            <a:r>
              <a:rPr lang="en-US" sz="3600" dirty="0" err="1"/>
              <a:t>difiere</a:t>
            </a:r>
            <a:r>
              <a:rPr lang="en-US" sz="3600" dirty="0"/>
              <a:t> </a:t>
            </a:r>
            <a:r>
              <a:rPr lang="en-US" sz="3600" dirty="0" err="1"/>
              <a:t>esto</a:t>
            </a:r>
            <a:r>
              <a:rPr lang="en-US" sz="3600" dirty="0"/>
              <a:t> de un test </a:t>
            </a:r>
            <a:r>
              <a:rPr lang="en-US" sz="3600" dirty="0" err="1"/>
              <a:t>frequentista</a:t>
            </a:r>
            <a:r>
              <a:rPr lang="en-US" sz="3600" dirty="0"/>
              <a:t>?</a:t>
            </a:r>
          </a:p>
        </p:txBody>
      </p:sp>
      <p:sp>
        <p:nvSpPr>
          <p:cNvPr id="3" name="Content Placeholder 2"/>
          <p:cNvSpPr>
            <a:spLocks noGrp="1"/>
          </p:cNvSpPr>
          <p:nvPr>
            <p:ph idx="1"/>
          </p:nvPr>
        </p:nvSpPr>
        <p:spPr>
          <a:xfrm>
            <a:off x="304800" y="1798637"/>
            <a:ext cx="8610600" cy="4754563"/>
          </a:xfrm>
        </p:spPr>
        <p:txBody>
          <a:bodyPr/>
          <a:lstStyle/>
          <a:p>
            <a:r>
              <a:rPr lang="en-US" sz="2800" dirty="0" err="1"/>
              <a:t>Algunas</a:t>
            </a:r>
            <a:r>
              <a:rPr lang="en-US" sz="2800" dirty="0"/>
              <a:t> </a:t>
            </a:r>
            <a:r>
              <a:rPr lang="en-US" sz="2800" dirty="0" err="1"/>
              <a:t>veces</a:t>
            </a:r>
            <a:r>
              <a:rPr lang="en-US" sz="2800" dirty="0"/>
              <a:t> los </a:t>
            </a:r>
            <a:r>
              <a:rPr lang="en-US" sz="2800" dirty="0" err="1"/>
              <a:t>resultados</a:t>
            </a:r>
            <a:r>
              <a:rPr lang="en-US" sz="2800" dirty="0"/>
              <a:t> </a:t>
            </a:r>
            <a:r>
              <a:rPr lang="en-US" sz="2800" dirty="0" err="1"/>
              <a:t>pueden</a:t>
            </a:r>
            <a:r>
              <a:rPr lang="en-US" sz="2800" dirty="0"/>
              <a:t> ser </a:t>
            </a:r>
            <a:r>
              <a:rPr lang="en-US" sz="2800" dirty="0" err="1"/>
              <a:t>muy</a:t>
            </a:r>
            <a:r>
              <a:rPr lang="en-US" sz="2800" dirty="0"/>
              <a:t> </a:t>
            </a:r>
            <a:r>
              <a:rPr lang="en-US" sz="2800" dirty="0" err="1"/>
              <a:t>similares</a:t>
            </a:r>
            <a:endParaRPr lang="en-US" sz="2800" dirty="0"/>
          </a:p>
          <a:p>
            <a:r>
              <a:rPr lang="en-US" sz="2800" dirty="0"/>
              <a:t>Pero la </a:t>
            </a:r>
            <a:r>
              <a:rPr lang="en-US" sz="2800" dirty="0" err="1"/>
              <a:t>interpretación</a:t>
            </a:r>
            <a:r>
              <a:rPr lang="en-US" sz="2800" dirty="0"/>
              <a:t> es </a:t>
            </a:r>
            <a:r>
              <a:rPr lang="en-US" sz="2800" dirty="0" err="1"/>
              <a:t>diferente</a:t>
            </a:r>
            <a:endParaRPr lang="en-US" sz="2800" dirty="0"/>
          </a:p>
          <a:p>
            <a:pPr lvl="1"/>
            <a:r>
              <a:rPr lang="en-US" sz="2400" dirty="0" err="1"/>
              <a:t>Acá</a:t>
            </a:r>
            <a:r>
              <a:rPr lang="en-US" sz="2400" dirty="0"/>
              <a:t> </a:t>
            </a:r>
            <a:r>
              <a:rPr lang="en-US" dirty="0" err="1"/>
              <a:t>obtenemos</a:t>
            </a:r>
            <a:r>
              <a:rPr lang="en-US" dirty="0"/>
              <a:t> una </a:t>
            </a:r>
            <a:r>
              <a:rPr lang="en-US" dirty="0" err="1"/>
              <a:t>distribucion</a:t>
            </a:r>
            <a:r>
              <a:rPr lang="en-US" dirty="0"/>
              <a:t> posterior</a:t>
            </a:r>
            <a:r>
              <a:rPr lang="en-US" sz="2400" dirty="0"/>
              <a:t>.</a:t>
            </a:r>
          </a:p>
          <a:p>
            <a:pPr lvl="1"/>
            <a:r>
              <a:rPr lang="en-US" sz="2400" dirty="0"/>
              <a:t>Los </a:t>
            </a:r>
            <a:r>
              <a:rPr lang="en-US" sz="2400" dirty="0" err="1"/>
              <a:t>intervalos</a:t>
            </a:r>
            <a:r>
              <a:rPr lang="en-US" sz="2400" dirty="0"/>
              <a:t> de </a:t>
            </a:r>
            <a:r>
              <a:rPr lang="en-US" sz="2400" dirty="0" err="1"/>
              <a:t>credibilidad</a:t>
            </a:r>
            <a:r>
              <a:rPr lang="en-US" sz="2400" dirty="0"/>
              <a:t> se </a:t>
            </a:r>
            <a:r>
              <a:rPr lang="en-US" sz="2400" dirty="0" err="1"/>
              <a:t>interpretan</a:t>
            </a:r>
            <a:r>
              <a:rPr lang="en-US" sz="2400" dirty="0"/>
              <a:t> </a:t>
            </a:r>
            <a:r>
              <a:rPr lang="en-US" sz="2400" dirty="0" err="1"/>
              <a:t>distinto</a:t>
            </a:r>
            <a:r>
              <a:rPr lang="en-US" sz="2400" dirty="0"/>
              <a:t> (son </a:t>
            </a:r>
            <a:r>
              <a:rPr lang="en-US" sz="2400" dirty="0" err="1"/>
              <a:t>intervalos</a:t>
            </a:r>
            <a:r>
              <a:rPr lang="en-US" sz="2400" dirty="0"/>
              <a:t> </a:t>
            </a:r>
            <a:r>
              <a:rPr lang="en-US" sz="2400" dirty="0" err="1"/>
              <a:t>fijos</a:t>
            </a:r>
            <a:r>
              <a:rPr lang="en-US" dirty="0"/>
              <a:t>!</a:t>
            </a:r>
            <a:r>
              <a:rPr lang="en-US" sz="2400" dirty="0"/>
              <a:t>).</a:t>
            </a:r>
          </a:p>
          <a:p>
            <a:r>
              <a:rPr lang="en-US" dirty="0"/>
              <a:t>Si </a:t>
            </a:r>
            <a:r>
              <a:rPr lang="en-US" dirty="0" err="1"/>
              <a:t>queremos</a:t>
            </a:r>
            <a:r>
              <a:rPr lang="en-US" dirty="0"/>
              <a:t> re-transformer </a:t>
            </a:r>
            <a:r>
              <a:rPr lang="en-US" dirty="0" err="1"/>
              <a:t>parámetros</a:t>
            </a:r>
            <a:r>
              <a:rPr lang="en-US" dirty="0"/>
              <a:t>, es </a:t>
            </a:r>
            <a:r>
              <a:rPr lang="en-US" dirty="0" err="1"/>
              <a:t>extremadamente</a:t>
            </a:r>
            <a:r>
              <a:rPr lang="en-US" dirty="0"/>
              <a:t> simple </a:t>
            </a:r>
            <a:r>
              <a:rPr lang="en-US" dirty="0" err="1"/>
              <a:t>en</a:t>
            </a:r>
            <a:r>
              <a:rPr lang="en-US" dirty="0"/>
              <a:t> </a:t>
            </a:r>
            <a:r>
              <a:rPr lang="en-US" dirty="0" err="1"/>
              <a:t>este</a:t>
            </a:r>
            <a:r>
              <a:rPr lang="en-US" dirty="0"/>
              <a:t> </a:t>
            </a:r>
            <a:r>
              <a:rPr lang="en-US" dirty="0" err="1"/>
              <a:t>caso</a:t>
            </a:r>
            <a:r>
              <a:rPr lang="en-US" dirty="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2FA-22A2-4606-9BC2-F722834149B4}"/>
              </a:ext>
            </a:extLst>
          </p:cNvPr>
          <p:cNvSpPr>
            <a:spLocks noGrp="1"/>
          </p:cNvSpPr>
          <p:nvPr>
            <p:ph type="ctrTitle"/>
          </p:nvPr>
        </p:nvSpPr>
        <p:spPr/>
        <p:txBody>
          <a:bodyPr/>
          <a:lstStyle/>
          <a:p>
            <a:r>
              <a:rPr lang="en-US" dirty="0" err="1"/>
              <a:t>Modelos</a:t>
            </a:r>
            <a:r>
              <a:rPr lang="en-US" dirty="0"/>
              <a:t> multi-</a:t>
            </a:r>
            <a:r>
              <a:rPr lang="en-US" dirty="0" err="1"/>
              <a:t>nivel</a:t>
            </a:r>
            <a:endParaRPr lang="en-US" dirty="0"/>
          </a:p>
        </p:txBody>
      </p:sp>
    </p:spTree>
    <p:extLst>
      <p:ext uri="{BB962C8B-B14F-4D97-AF65-F5344CB8AC3E}">
        <p14:creationId xmlns:p14="http://schemas.microsoft.com/office/powerpoint/2010/main" val="3940774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9" y="742801"/>
            <a:ext cx="9144000" cy="711843"/>
          </a:xfrm>
        </p:spPr>
        <p:txBody>
          <a:bodyPr>
            <a:normAutofit/>
          </a:bodyPr>
          <a:lstStyle/>
          <a:p>
            <a:r>
              <a:rPr lang="en-US" sz="4000" dirty="0" err="1"/>
              <a:t>Modelo</a:t>
            </a:r>
            <a:r>
              <a:rPr lang="en-US" sz="4000" dirty="0"/>
              <a:t> lineal general, version </a:t>
            </a:r>
            <a:r>
              <a:rPr lang="en-US" sz="4000" dirty="0" err="1"/>
              <a:t>frecuentista</a:t>
            </a:r>
            <a:endParaRPr lang="en-US" sz="4000" dirty="0"/>
          </a:p>
        </p:txBody>
      </p:sp>
      <mc:AlternateContent xmlns:mc="http://schemas.openxmlformats.org/markup-compatibility/2006" xmlns:a14="http://schemas.microsoft.com/office/drawing/2010/main">
        <mc:Choice Requires="a14">
          <p:sp>
            <p:nvSpPr>
              <p:cNvPr id="4" name="TextBox 3"/>
              <p:cNvSpPr txBox="1"/>
              <p:nvPr/>
            </p:nvSpPr>
            <p:spPr>
              <a:xfrm>
                <a:off x="1524964" y="3194605"/>
                <a:ext cx="5651340" cy="1250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𝑗</m:t>
                          </m:r>
                        </m:sub>
                        <m:sup/>
                        <m:e>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0" i="1" smtClean="0">
                                  <a:latin typeface="Cambria Math" panose="02040503050406030204" pitchFamily="18" charset="0"/>
                                </a:rPr>
                                <m:t>𝑗</m:t>
                              </m:r>
                            </m:sub>
                          </m:sSub>
                          <m:sSub>
                            <m:sSubPr>
                              <m:ctrlPr>
                                <a:rPr lang="en-US" sz="3200" i="1">
                                  <a:latin typeface="Cambria Math" panose="02040503050406030204" pitchFamily="18" charset="0"/>
                                </a:rPr>
                              </m:ctrlPr>
                            </m:sSubPr>
                            <m:e>
                              <m:r>
                                <a:rPr lang="en-US" sz="3200" b="1" i="1" smtClean="0">
                                  <a:latin typeface="Cambria Math" panose="02040503050406030204" pitchFamily="18" charset="0"/>
                                </a:rPr>
                                <m:t>𝒖</m:t>
                              </m:r>
                            </m:e>
                            <m:sub>
                              <m:r>
                                <a:rPr lang="en-US" sz="3200" b="0" i="1" smtClean="0">
                                  <a:latin typeface="Cambria Math" panose="02040503050406030204" pitchFamily="18" charset="0"/>
                                </a:rPr>
                                <m:t>𝑗</m:t>
                              </m:r>
                            </m:sub>
                          </m:sSub>
                        </m:e>
                      </m:nary>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524964" y="3194605"/>
                <a:ext cx="5651340" cy="1250727"/>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1592805" y="4230539"/>
            <a:ext cx="2237600" cy="923330"/>
          </a:xfrm>
          <a:prstGeom prst="rect">
            <a:avLst/>
          </a:prstGeom>
          <a:noFill/>
        </p:spPr>
        <p:txBody>
          <a:bodyPr wrap="square" rtlCol="0">
            <a:spAutoFit/>
          </a:bodyPr>
          <a:lstStyle/>
          <a:p>
            <a:pPr algn="ctr"/>
            <a:r>
              <a:rPr lang="en-US" dirty="0" err="1"/>
              <a:t>Efecto</a:t>
            </a:r>
            <a:r>
              <a:rPr lang="en-US" dirty="0"/>
              <a:t> </a:t>
            </a:r>
            <a:r>
              <a:rPr lang="en-US" dirty="0" err="1"/>
              <a:t>promedio</a:t>
            </a:r>
            <a:r>
              <a:rPr lang="en-US" dirty="0"/>
              <a:t> </a:t>
            </a:r>
            <a:r>
              <a:rPr lang="en-US" dirty="0" err="1"/>
              <a:t>poblacional</a:t>
            </a:r>
            <a:endParaRPr lang="en-US" dirty="0"/>
          </a:p>
          <a:p>
            <a:pPr algn="ctr"/>
            <a:r>
              <a:rPr lang="en-US" dirty="0"/>
              <a:t>(</a:t>
            </a:r>
            <a:r>
              <a:rPr lang="en-US" dirty="0" err="1"/>
              <a:t>efectos</a:t>
            </a:r>
            <a:r>
              <a:rPr lang="en-US" dirty="0"/>
              <a:t> </a:t>
            </a:r>
            <a:r>
              <a:rPr lang="en-US" dirty="0" err="1"/>
              <a:t>fijos</a:t>
            </a:r>
            <a:r>
              <a:rPr lang="en-US" dirty="0"/>
              <a:t>)</a:t>
            </a:r>
          </a:p>
        </p:txBody>
      </p:sp>
      <p:cxnSp>
        <p:nvCxnSpPr>
          <p:cNvPr id="7" name="Straight Arrow Connector 6"/>
          <p:cNvCxnSpPr>
            <a:stCxn id="5" idx="0"/>
          </p:cNvCxnSpPr>
          <p:nvPr/>
        </p:nvCxnSpPr>
        <p:spPr>
          <a:xfrm flipV="1">
            <a:off x="2711605" y="3628657"/>
            <a:ext cx="1073317" cy="601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74820" y="4734555"/>
            <a:ext cx="1887418" cy="646331"/>
          </a:xfrm>
          <a:prstGeom prst="rect">
            <a:avLst/>
          </a:prstGeom>
          <a:noFill/>
        </p:spPr>
        <p:txBody>
          <a:bodyPr wrap="square" rtlCol="0">
            <a:spAutoFit/>
          </a:bodyPr>
          <a:lstStyle/>
          <a:p>
            <a:pPr algn="ctr"/>
            <a:r>
              <a:rPr lang="en-US" dirty="0" err="1"/>
              <a:t>Efectos</a:t>
            </a:r>
            <a:r>
              <a:rPr lang="en-US" dirty="0"/>
              <a:t> </a:t>
            </a:r>
            <a:r>
              <a:rPr lang="en-US" dirty="0" err="1"/>
              <a:t>individuo-específico</a:t>
            </a:r>
            <a:r>
              <a:rPr lang="en-US" dirty="0"/>
              <a:t>.</a:t>
            </a:r>
          </a:p>
        </p:txBody>
      </p:sp>
      <p:cxnSp>
        <p:nvCxnSpPr>
          <p:cNvPr id="9" name="Straight Arrow Connector 8"/>
          <p:cNvCxnSpPr>
            <a:stCxn id="8" idx="0"/>
          </p:cNvCxnSpPr>
          <p:nvPr/>
        </p:nvCxnSpPr>
        <p:spPr>
          <a:xfrm flipV="1">
            <a:off x="4618529" y="3687049"/>
            <a:ext cx="150637" cy="1047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82584" y="4348732"/>
            <a:ext cx="1887418" cy="369332"/>
          </a:xfrm>
          <a:prstGeom prst="rect">
            <a:avLst/>
          </a:prstGeom>
          <a:noFill/>
        </p:spPr>
        <p:txBody>
          <a:bodyPr wrap="square" rtlCol="0">
            <a:spAutoFit/>
          </a:bodyPr>
          <a:lstStyle/>
          <a:p>
            <a:pPr algn="ctr"/>
            <a:r>
              <a:rPr lang="en-US" dirty="0" err="1"/>
              <a:t>Residup</a:t>
            </a:r>
            <a:endParaRPr lang="en-US" dirty="0"/>
          </a:p>
        </p:txBody>
      </p:sp>
      <p:cxnSp>
        <p:nvCxnSpPr>
          <p:cNvPr id="13" name="Straight Arrow Connector 12"/>
          <p:cNvCxnSpPr>
            <a:stCxn id="12" idx="0"/>
          </p:cNvCxnSpPr>
          <p:nvPr/>
        </p:nvCxnSpPr>
        <p:spPr>
          <a:xfrm flipH="1" flipV="1">
            <a:off x="5897417" y="3547634"/>
            <a:ext cx="1128876" cy="80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695843" y="5678155"/>
                <a:ext cx="1877028" cy="532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1" i="1">
                              <a:latin typeface="Cambria Math" panose="02040503050406030204" pitchFamily="18" charset="0"/>
                            </a:rPr>
                            <m:t>𝒖</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sSub>
                        <m:sSubPr>
                          <m:ctrlPr>
                            <a:rPr lang="en-US" sz="3200" i="1">
                              <a:latin typeface="Cambria Math" panose="02040503050406030204" pitchFamily="18" charset="0"/>
                            </a:rPr>
                          </m:ctrlPr>
                        </m:sSubPr>
                        <m:e>
                          <m:r>
                            <a:rPr lang="en-US" sz="3200" b="1" i="1" smtClean="0">
                              <a:latin typeface="Cambria Math" panose="02040503050406030204" pitchFamily="18" charset="0"/>
                            </a:rPr>
                            <m:t>𝑮</m:t>
                          </m:r>
                        </m:e>
                        <m:sub>
                          <m:r>
                            <a:rPr lang="en-US" sz="3200" b="0" i="1" smtClean="0">
                              <a:latin typeface="Cambria Math" panose="02040503050406030204" pitchFamily="18" charset="0"/>
                            </a:rPr>
                            <m:t>𝑗</m:t>
                          </m:r>
                        </m:sub>
                      </m:sSub>
                      <m:r>
                        <a:rPr lang="en-US" sz="3200" b="1" i="1" smtClean="0">
                          <a:latin typeface="Cambria Math" panose="02040503050406030204" pitchFamily="18" charset="0"/>
                        </a:rPr>
                        <m:t>)</m:t>
                      </m:r>
                    </m:oMath>
                  </m:oMathPara>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695843" y="5678155"/>
                <a:ext cx="1877028" cy="532005"/>
              </a:xfrm>
              <a:prstGeom prst="rect">
                <a:avLst/>
              </a:prstGeom>
              <a:blipFill>
                <a:blip r:embed="rId3"/>
                <a:stretch>
                  <a:fillRect r="-1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220294" y="5078200"/>
                <a:ext cx="18770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𝒆</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𝟎</m:t>
                      </m:r>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6220294" y="5078200"/>
                <a:ext cx="1877028"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5032" y="2067008"/>
                <a:ext cx="35592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𝒀</m:t>
                      </m:r>
                      <m:r>
                        <a:rPr lang="en-US" sz="3200" b="1" i="1" smtClean="0">
                          <a:latin typeface="Cambria Math" panose="02040503050406030204" pitchFamily="18" charset="0"/>
                        </a:rPr>
                        <m:t>~</m:t>
                      </m:r>
                      <m:r>
                        <a:rPr lang="en-US" sz="3200" b="1" i="1" smtClean="0">
                          <a:latin typeface="Cambria Math" panose="02040503050406030204" pitchFamily="18" charset="0"/>
                        </a:rPr>
                        <m:t>𝑵</m:t>
                      </m:r>
                      <m:r>
                        <a:rPr lang="en-US" sz="3200" b="1"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𝒁𝑮</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𝒁</m:t>
                          </m:r>
                        </m:e>
                        <m:sup>
                          <m:r>
                            <a:rPr lang="en-US" sz="3200" b="1" i="1" smtClean="0">
                              <a:latin typeface="Cambria Math" panose="02040503050406030204" pitchFamily="18" charset="0"/>
                            </a:rPr>
                            <m:t>′</m:t>
                          </m:r>
                        </m:sup>
                      </m:sSup>
                      <m:r>
                        <a:rPr lang="en-US" sz="3200" b="1" i="1" smtClean="0">
                          <a:latin typeface="Cambria Math" panose="02040503050406030204" pitchFamily="18" charset="0"/>
                        </a:rPr>
                        <m:t>+</m:t>
                      </m:r>
                      <m:r>
                        <a:rPr lang="en-US" sz="3200" b="1" i="1" smtClean="0">
                          <a:latin typeface="Cambria Math" panose="02040503050406030204" pitchFamily="18" charset="0"/>
                        </a:rPr>
                        <m:t>𝑹</m:t>
                      </m:r>
                      <m:r>
                        <a:rPr lang="en-US" sz="3200" b="1" i="1" smtClean="0">
                          <a:latin typeface="Cambria Math" panose="02040503050406030204" pitchFamily="18" charset="0"/>
                        </a:rPr>
                        <m:t>)</m:t>
                      </m:r>
                    </m:oMath>
                  </m:oMathPara>
                </a14:m>
                <a:endParaRPr lang="en-US"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25032" y="2067008"/>
                <a:ext cx="3559215" cy="492443"/>
              </a:xfrm>
              <a:prstGeom prst="rect">
                <a:avLst/>
              </a:prstGeom>
              <a:blipFill rotWithShape="0">
                <a:blip r:embed="rId5"/>
                <a:stretch>
                  <a:fillRect/>
                </a:stretch>
              </a:blipFill>
            </p:spPr>
            <p:txBody>
              <a:bodyPr/>
              <a:lstStyle/>
              <a:p>
                <a:r>
                  <a:rPr lang="en-US">
                    <a:noFill/>
                  </a:rPr>
                  <a:t> </a:t>
                </a:r>
              </a:p>
            </p:txBody>
          </p:sp>
        </mc:Fallback>
      </mc:AlternateContent>
      <p:cxnSp>
        <p:nvCxnSpPr>
          <p:cNvPr id="19" name="Straight Arrow Connector 18"/>
          <p:cNvCxnSpPr>
            <a:endCxn id="17" idx="2"/>
          </p:cNvCxnSpPr>
          <p:nvPr/>
        </p:nvCxnSpPr>
        <p:spPr>
          <a:xfrm flipH="1" flipV="1">
            <a:off x="2404640" y="2559451"/>
            <a:ext cx="535330" cy="76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4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F093AD5-2F5D-4BA3-BEAB-B2EDC3DF4D12}"/>
              </a:ext>
            </a:extLst>
          </p:cNvPr>
          <p:cNvSpPr>
            <a:spLocks noGrp="1" noChangeArrowheads="1"/>
          </p:cNvSpPr>
          <p:nvPr>
            <p:ph type="title"/>
          </p:nvPr>
        </p:nvSpPr>
        <p:spPr/>
        <p:txBody>
          <a:bodyPr>
            <a:normAutofit fontScale="90000"/>
          </a:bodyPr>
          <a:lstStyle/>
          <a:p>
            <a:r>
              <a:rPr lang="en-US" altLang="en-US" dirty="0" err="1"/>
              <a:t>Repaso</a:t>
            </a:r>
            <a:r>
              <a:rPr lang="en-US" altLang="en-US" dirty="0"/>
              <a:t>: </a:t>
            </a:r>
            <a:r>
              <a:rPr lang="en-US" altLang="en-US" dirty="0" err="1"/>
              <a:t>probabilidad</a:t>
            </a:r>
            <a:r>
              <a:rPr lang="en-US" altLang="en-US" dirty="0"/>
              <a:t> </a:t>
            </a:r>
            <a:r>
              <a:rPr lang="en-US" altLang="en-US" dirty="0" err="1"/>
              <a:t>condicional</a:t>
            </a:r>
            <a:endParaRPr lang="en-US" altLang="en-US" dirty="0"/>
          </a:p>
        </p:txBody>
      </p:sp>
      <p:grpSp>
        <p:nvGrpSpPr>
          <p:cNvPr id="12303" name="Group 15">
            <a:extLst>
              <a:ext uri="{FF2B5EF4-FFF2-40B4-BE49-F238E27FC236}">
                <a16:creationId xmlns:a16="http://schemas.microsoft.com/office/drawing/2014/main" id="{4E573034-32DA-4108-9430-1C969538A0B8}"/>
              </a:ext>
            </a:extLst>
          </p:cNvPr>
          <p:cNvGrpSpPr>
            <a:grpSpLocks/>
          </p:cNvGrpSpPr>
          <p:nvPr/>
        </p:nvGrpSpPr>
        <p:grpSpPr bwMode="auto">
          <a:xfrm>
            <a:off x="1071563" y="2085975"/>
            <a:ext cx="5105400" cy="2971800"/>
            <a:chOff x="1440" y="1680"/>
            <a:chExt cx="3216" cy="1872"/>
          </a:xfrm>
        </p:grpSpPr>
        <p:sp>
          <p:nvSpPr>
            <p:cNvPr id="12291" name="Rectangle 3">
              <a:extLst>
                <a:ext uri="{FF2B5EF4-FFF2-40B4-BE49-F238E27FC236}">
                  <a16:creationId xmlns:a16="http://schemas.microsoft.com/office/drawing/2014/main" id="{18B6D0A1-4A3B-4A3A-9A2F-EA2B00CE447C}"/>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Oval 4">
              <a:extLst>
                <a:ext uri="{FF2B5EF4-FFF2-40B4-BE49-F238E27FC236}">
                  <a16:creationId xmlns:a16="http://schemas.microsoft.com/office/drawing/2014/main" id="{2CB1A9D2-2249-40DF-B0DE-7DBD05566B23}"/>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Oval 5">
              <a:extLst>
                <a:ext uri="{FF2B5EF4-FFF2-40B4-BE49-F238E27FC236}">
                  <a16:creationId xmlns:a16="http://schemas.microsoft.com/office/drawing/2014/main" id="{7C3F6F6E-5CF3-42A0-8318-764C34899A90}"/>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Text Box 6">
              <a:extLst>
                <a:ext uri="{FF2B5EF4-FFF2-40B4-BE49-F238E27FC236}">
                  <a16:creationId xmlns:a16="http://schemas.microsoft.com/office/drawing/2014/main" id="{C2D1B2F5-4E1B-4773-91C7-C62D76F0246E}"/>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2295" name="Text Box 7">
              <a:extLst>
                <a:ext uri="{FF2B5EF4-FFF2-40B4-BE49-F238E27FC236}">
                  <a16:creationId xmlns:a16="http://schemas.microsoft.com/office/drawing/2014/main" id="{7CE2B066-29B0-4B86-A2BD-58AC3651EFDA}"/>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2296" name="Text Box 8">
              <a:extLst>
                <a:ext uri="{FF2B5EF4-FFF2-40B4-BE49-F238E27FC236}">
                  <a16:creationId xmlns:a16="http://schemas.microsoft.com/office/drawing/2014/main" id="{171AE718-BB5F-4FDD-B664-8AF5D7A62D95}"/>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12304" name="Text Box 16">
            <a:extLst>
              <a:ext uri="{FF2B5EF4-FFF2-40B4-BE49-F238E27FC236}">
                <a16:creationId xmlns:a16="http://schemas.microsoft.com/office/drawing/2014/main" id="{9C9610D4-C19C-4D3F-B1AC-94FE8D29A586}"/>
              </a:ext>
            </a:extLst>
          </p:cNvPr>
          <p:cNvSpPr txBox="1">
            <a:spLocks noChangeArrowheads="1"/>
          </p:cNvSpPr>
          <p:nvPr/>
        </p:nvSpPr>
        <p:spPr bwMode="auto">
          <a:xfrm>
            <a:off x="3702050" y="57658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2305" name="Line 17">
            <a:extLst>
              <a:ext uri="{FF2B5EF4-FFF2-40B4-BE49-F238E27FC236}">
                <a16:creationId xmlns:a16="http://schemas.microsoft.com/office/drawing/2014/main" id="{9D7FA27C-9F7B-45E2-87FD-83473B423210}"/>
              </a:ext>
            </a:extLst>
          </p:cNvPr>
          <p:cNvSpPr>
            <a:spLocks noChangeShapeType="1"/>
          </p:cNvSpPr>
          <p:nvPr/>
        </p:nvSpPr>
        <p:spPr bwMode="auto">
          <a:xfrm>
            <a:off x="4632325" y="5957888"/>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18">
            <a:extLst>
              <a:ext uri="{FF2B5EF4-FFF2-40B4-BE49-F238E27FC236}">
                <a16:creationId xmlns:a16="http://schemas.microsoft.com/office/drawing/2014/main" id="{1A378142-33F7-4104-AC62-693375CAC2CF}"/>
              </a:ext>
            </a:extLst>
          </p:cNvPr>
          <p:cNvSpPr txBox="1">
            <a:spLocks noChangeArrowheads="1"/>
          </p:cNvSpPr>
          <p:nvPr/>
        </p:nvSpPr>
        <p:spPr bwMode="auto">
          <a:xfrm>
            <a:off x="4595813" y="5514975"/>
            <a:ext cx="1027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2307" name="Text Box 19">
            <a:extLst>
              <a:ext uri="{FF2B5EF4-FFF2-40B4-BE49-F238E27FC236}">
                <a16:creationId xmlns:a16="http://schemas.microsoft.com/office/drawing/2014/main" id="{4D7862D6-6752-4E49-BB17-04AC5EADC7A1}"/>
              </a:ext>
            </a:extLst>
          </p:cNvPr>
          <p:cNvSpPr txBox="1">
            <a:spLocks noChangeArrowheads="1"/>
          </p:cNvSpPr>
          <p:nvPr/>
        </p:nvSpPr>
        <p:spPr bwMode="auto">
          <a:xfrm>
            <a:off x="4748213" y="5975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a:t>
            </a:r>
          </a:p>
        </p:txBody>
      </p:sp>
      <p:pic>
        <p:nvPicPr>
          <p:cNvPr id="12308" name="Picture 20" descr="dglxasset[2]">
            <a:extLst>
              <a:ext uri="{FF2B5EF4-FFF2-40B4-BE49-F238E27FC236}">
                <a16:creationId xmlns:a16="http://schemas.microsoft.com/office/drawing/2014/main" id="{98B0C11F-EF91-4BBD-ADEF-AD590DC64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200400"/>
            <a:ext cx="1214438"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1 </a:t>
            </a:r>
            <a:r>
              <a:rPr lang="en-US" dirty="0" err="1"/>
              <a:t>efecto</a:t>
            </a:r>
            <a:r>
              <a:rPr lang="en-US" dirty="0"/>
              <a:t> </a:t>
            </a:r>
            <a:r>
              <a:rPr lang="en-US" dirty="0" err="1"/>
              <a:t>aleatorio</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095498" y="1613711"/>
                <a:ext cx="322644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𝒚</m:t>
                      </m:r>
                      <m:r>
                        <a:rPr lang="en-US" sz="3200" b="0" i="1" smtClean="0">
                          <a:latin typeface="Cambria Math" panose="02040503050406030204" pitchFamily="18" charset="0"/>
                        </a:rPr>
                        <m:t>=</m:t>
                      </m:r>
                      <m:r>
                        <a:rPr lang="en-US" sz="3200" b="1" i="1" smtClean="0">
                          <a:latin typeface="Cambria Math" panose="02040503050406030204" pitchFamily="18" charset="0"/>
                        </a:rPr>
                        <m:t>𝑿𝒃</m:t>
                      </m:r>
                      <m:r>
                        <a:rPr lang="en-US" sz="3200" b="1" i="1" smtClean="0">
                          <a:latin typeface="Cambria Math" panose="02040503050406030204" pitchFamily="18" charset="0"/>
                        </a:rPr>
                        <m:t>+</m:t>
                      </m:r>
                      <m:r>
                        <a:rPr lang="en-US" sz="3200" b="1" i="1" smtClean="0">
                          <a:latin typeface="Cambria Math" panose="02040503050406030204" pitchFamily="18" charset="0"/>
                        </a:rPr>
                        <m:t>𝒁𝒖</m:t>
                      </m:r>
                      <m:r>
                        <a:rPr lang="en-US" sz="3200" b="0" i="1" smtClean="0">
                          <a:latin typeface="Cambria Math" panose="02040503050406030204" pitchFamily="18" charset="0"/>
                        </a:rPr>
                        <m:t>+</m:t>
                      </m:r>
                      <m:r>
                        <a:rPr lang="en-US" sz="3200" b="1" i="1" smtClean="0">
                          <a:latin typeface="Cambria Math" panose="02040503050406030204" pitchFamily="18" charset="0"/>
                        </a:rPr>
                        <m:t>𝒆</m:t>
                      </m:r>
                    </m:oMath>
                  </m:oMathPara>
                </a14:m>
                <a:endParaRPr lang="en-US" sz="32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2095498" y="1613711"/>
                <a:ext cx="3226442"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323852" y="2482623"/>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323852" y="2482623"/>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218644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a:t>Un </a:t>
            </a:r>
            <a:r>
              <a:rPr lang="en-US" dirty="0" err="1"/>
              <a:t>ejemplo</a:t>
            </a:r>
            <a:r>
              <a:rPr lang="en-US" dirty="0"/>
              <a:t> simple: </a:t>
            </a:r>
            <a:r>
              <a:rPr lang="en-US" dirty="0" err="1"/>
              <a:t>modelo</a:t>
            </a:r>
            <a:r>
              <a:rPr lang="en-US" dirty="0"/>
              <a:t> con 2 </a:t>
            </a:r>
            <a:r>
              <a:rPr lang="en-US" dirty="0" err="1"/>
              <a:t>efectos</a:t>
            </a:r>
            <a:r>
              <a:rPr lang="en-US" dirty="0"/>
              <a:t> </a:t>
            </a:r>
            <a:r>
              <a:rPr lang="en-US" dirty="0" err="1"/>
              <a:t>aleatorios</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199" y="3522530"/>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02199" y="3522530"/>
                <a:ext cx="2214140" cy="369332"/>
              </a:xfrm>
              <a:prstGeom prst="rect">
                <a:avLst/>
              </a:prstGeom>
              <a:blipFill>
                <a:blip r:embed="rId6"/>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298776" y="5149316"/>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𝑢</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298776" y="5149316"/>
                <a:ext cx="3323139" cy="369332"/>
              </a:xfrm>
              <a:prstGeom prst="rect">
                <a:avLst/>
              </a:prstGeom>
              <a:blipFill rotWithShape="0">
                <a:blip r:embed="rId7"/>
                <a:stretch>
                  <a:fillRect t="-1667" r="-146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78324" y="4775392"/>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78324" y="4775392"/>
                <a:ext cx="1783947" cy="40094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20764" y="5128918"/>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020764" y="5128918"/>
                <a:ext cx="1783947" cy="400944"/>
              </a:xfrm>
              <a:prstGeom prst="rect">
                <a:avLst/>
              </a:prstGeom>
              <a:blipFill rotWithShape="0">
                <a:blip r:embed="rId9"/>
                <a:stretch>
                  <a:fillRect/>
                </a:stretch>
              </a:blipFill>
            </p:spPr>
            <p:txBody>
              <a:bodyPr/>
              <a:lstStyle/>
              <a:p>
                <a:r>
                  <a:rPr lang="en-US">
                    <a:noFill/>
                  </a:rPr>
                  <a:t> </a:t>
                </a:r>
              </a:p>
            </p:txBody>
          </p:sp>
        </mc:Fallback>
      </mc:AlternateContent>
      <p:sp>
        <p:nvSpPr>
          <p:cNvPr id="7" name="TextBox 6"/>
          <p:cNvSpPr txBox="1"/>
          <p:nvPr/>
        </p:nvSpPr>
        <p:spPr>
          <a:xfrm>
            <a:off x="4108665" y="3765253"/>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4288473"/>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DE3085-4DC6-480A-993E-645DED1D8D3B}"/>
                  </a:ext>
                </a:extLst>
              </p:cNvPr>
              <p:cNvSpPr txBox="1"/>
              <p:nvPr/>
            </p:nvSpPr>
            <p:spPr>
              <a:xfrm>
                <a:off x="1815778" y="30949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a:latin typeface="Cambria Math" panose="02040503050406030204" pitchFamily="18" charset="0"/>
                            </a:rPr>
                            <m:t>𝑢</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51DE3085-4DC6-480A-993E-645DED1D8D3B}"/>
                  </a:ext>
                </a:extLst>
              </p:cNvPr>
              <p:cNvSpPr txBox="1">
                <a:spLocks noRot="1" noChangeAspect="1" noMove="1" noResize="1" noEditPoints="1" noAdjustHandles="1" noChangeArrowheads="1" noChangeShapeType="1" noTextEdit="1"/>
              </p:cNvSpPr>
              <p:nvPr/>
            </p:nvSpPr>
            <p:spPr>
              <a:xfrm>
                <a:off x="1815778" y="3094996"/>
                <a:ext cx="2214140" cy="369332"/>
              </a:xfrm>
              <a:prstGeom prst="rect">
                <a:avLst/>
              </a:prstGeom>
              <a:blipFill>
                <a:blip r:embed="rId11"/>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14CDD5-DB2D-41AD-A17A-59590B0E5052}"/>
                  </a:ext>
                </a:extLst>
              </p:cNvPr>
              <p:cNvSpPr txBox="1"/>
              <p:nvPr/>
            </p:nvSpPr>
            <p:spPr>
              <a:xfrm>
                <a:off x="1815778" y="2716893"/>
                <a:ext cx="2214140" cy="3836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𝒑</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1" i="1" smtClean="0">
                          <a:latin typeface="Cambria Math" panose="02040503050406030204" pitchFamily="18" charset="0"/>
                        </a:rPr>
                        <m:t>𝑰</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𝑝</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4A14CDD5-DB2D-41AD-A17A-59590B0E5052}"/>
                  </a:ext>
                </a:extLst>
              </p:cNvPr>
              <p:cNvSpPr txBox="1">
                <a:spLocks noRot="1" noChangeAspect="1" noMove="1" noResize="1" noEditPoints="1" noAdjustHandles="1" noChangeArrowheads="1" noChangeShapeType="1" noTextEdit="1"/>
              </p:cNvSpPr>
              <p:nvPr/>
            </p:nvSpPr>
            <p:spPr>
              <a:xfrm>
                <a:off x="1815778" y="2716893"/>
                <a:ext cx="2214140" cy="383631"/>
              </a:xfrm>
              <a:prstGeom prst="rect">
                <a:avLst/>
              </a:prstGeom>
              <a:blipFill>
                <a:blip r:embed="rId12"/>
                <a:stretch>
                  <a:fillRect b="-30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41E3FC5-233C-43AD-ACC0-DD5F9A795E0C}"/>
                  </a:ext>
                </a:extLst>
              </p:cNvPr>
              <p:cNvSpPr txBox="1"/>
              <p:nvPr/>
            </p:nvSpPr>
            <p:spPr>
              <a:xfrm>
                <a:off x="1261278" y="5635051"/>
                <a:ext cx="3323139" cy="4053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𝑝</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6" name="TextBox 15">
                <a:extLst>
                  <a:ext uri="{FF2B5EF4-FFF2-40B4-BE49-F238E27FC236}">
                    <a16:creationId xmlns:a16="http://schemas.microsoft.com/office/drawing/2014/main" id="{F41E3FC5-233C-43AD-ACC0-DD5F9A795E0C}"/>
                  </a:ext>
                </a:extLst>
              </p:cNvPr>
              <p:cNvSpPr txBox="1">
                <a:spLocks noRot="1" noChangeAspect="1" noMove="1" noResize="1" noEditPoints="1" noAdjustHandles="1" noChangeArrowheads="1" noChangeShapeType="1" noTextEdit="1"/>
              </p:cNvSpPr>
              <p:nvPr/>
            </p:nvSpPr>
            <p:spPr>
              <a:xfrm>
                <a:off x="1261278" y="5635051"/>
                <a:ext cx="3323139" cy="405304"/>
              </a:xfrm>
              <a:prstGeom prst="rect">
                <a:avLst/>
              </a:prstGeom>
              <a:blipFill>
                <a:blip r:embed="rId13"/>
                <a:stretch>
                  <a:fillRect r="-1101" b="-25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020763" y="5610707"/>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020763" y="5610707"/>
                <a:ext cx="1783947" cy="43800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274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24"/>
            <a:ext cx="8946292" cy="822657"/>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b="1" u="sng" dirty="0" err="1"/>
              <a:t>correlacionados</a:t>
            </a:r>
            <a:endParaRPr lang="en-US" b="1" u="sng" dirty="0"/>
          </a:p>
        </p:txBody>
      </p:sp>
      <mc:AlternateContent xmlns:mc="http://schemas.openxmlformats.org/markup-compatibility/2006" xmlns:a14="http://schemas.microsoft.com/office/drawing/2010/main">
        <mc:Choice Requires="a14">
          <p:sp>
            <p:nvSpPr>
              <p:cNvPr id="18" name="TextBox 17"/>
              <p:cNvSpPr txBox="1"/>
              <p:nvPr/>
            </p:nvSpPr>
            <p:spPr>
              <a:xfrm>
                <a:off x="1298777" y="4779984"/>
                <a:ext cx="33231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𝑔𝑎𝑚𝑚𝑎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98777" y="4779984"/>
                <a:ext cx="3323139" cy="369332"/>
              </a:xfrm>
              <a:prstGeom prst="rect">
                <a:avLst/>
              </a:prstGeom>
              <a:blipFill rotWithShape="0">
                <a:blip r:embed="rId5"/>
                <a:stretch>
                  <a:fillRect r="-734"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58627" y="3056196"/>
                <a:ext cx="22141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1600" i="1">
                              <a:latin typeface="Cambria Math" panose="02040503050406030204" pitchFamily="18" charset="0"/>
                            </a:rPr>
                          </m:ctrlPr>
                        </m:sSubSupPr>
                        <m:e>
                          <m:r>
                            <a:rPr lang="en-US" sz="1600" b="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𝑒</m:t>
                          </m:r>
                        </m:sub>
                        <m:sup>
                          <m:r>
                            <a:rPr lang="en-US" sz="1600" b="0" i="1">
                              <a:latin typeface="Cambria Math" panose="02040503050406030204" pitchFamily="18" charset="0"/>
                            </a:rPr>
                            <m:t>2</m:t>
                          </m:r>
                        </m:sup>
                      </m:sSubSup>
                      <m:r>
                        <a:rPr lang="en-US" sz="2400" b="0" i="1" smtClean="0">
                          <a:latin typeface="Cambria Math" panose="02040503050406030204" pitchFamily="18" charset="0"/>
                        </a:rPr>
                        <m:t>)</m:t>
                      </m:r>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758627" y="3056196"/>
                <a:ext cx="2214140" cy="369332"/>
              </a:xfrm>
              <a:prstGeom prst="rect">
                <a:avLst/>
              </a:prstGeom>
              <a:blipFill>
                <a:blip r:embed="rId6"/>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61276" y="4326865"/>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𝑒</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𝑒</m:t>
                          </m:r>
                        </m:sub>
                      </m:sSub>
                      <m:r>
                        <a:rPr lang="en-US" sz="2400" b="0" i="1"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061276" y="4326865"/>
                <a:ext cx="1783947" cy="4009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103716" y="4680391"/>
                <a:ext cx="1783947" cy="4009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𝑢</m:t>
                          </m:r>
                        </m:sub>
                      </m:sSub>
                      <m:r>
                        <a:rPr lang="en-US" sz="2400" b="0" i="1" smtClean="0">
                          <a:latin typeface="Cambria Math" panose="02040503050406030204" pitchFamily="18" charset="0"/>
                        </a:rPr>
                        <m:t>)</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103716" y="4680391"/>
                <a:ext cx="1783947" cy="400944"/>
              </a:xfrm>
              <a:prstGeom prst="rect">
                <a:avLst/>
              </a:prstGeom>
              <a:blipFill>
                <a:blip r:embed="rId8"/>
                <a:stretch>
                  <a:fillRect/>
                </a:stretch>
              </a:blipFill>
            </p:spPr>
            <p:txBody>
              <a:bodyPr/>
              <a:lstStyle/>
              <a:p>
                <a:r>
                  <a:rPr lang="en-US">
                    <a:noFill/>
                  </a:rPr>
                  <a:t> </a:t>
                </a:r>
              </a:p>
            </p:txBody>
          </p:sp>
        </mc:Fallback>
      </mc:AlternateContent>
      <p:sp>
        <p:nvSpPr>
          <p:cNvPr id="7" name="TextBox 6"/>
          <p:cNvSpPr txBox="1"/>
          <p:nvPr/>
        </p:nvSpPr>
        <p:spPr>
          <a:xfrm>
            <a:off x="4572000" y="3507025"/>
            <a:ext cx="1026499" cy="523220"/>
          </a:xfrm>
          <a:prstGeom prst="rect">
            <a:avLst/>
          </a:prstGeom>
          <a:noFill/>
        </p:spPr>
        <p:txBody>
          <a:bodyPr wrap="none" rtlCol="0">
            <a:spAutoFit/>
          </a:bodyPr>
          <a:lstStyle/>
          <a:p>
            <a:r>
              <a:rPr lang="en-US" sz="2800" dirty="0"/>
              <a:t>Priors</a:t>
            </a:r>
          </a:p>
        </p:txBody>
      </p:sp>
      <p:sp>
        <p:nvSpPr>
          <p:cNvPr id="12" name="TextBox 11"/>
          <p:cNvSpPr txBox="1"/>
          <p:nvPr/>
        </p:nvSpPr>
        <p:spPr>
          <a:xfrm>
            <a:off x="1149781" y="4137617"/>
            <a:ext cx="3518976" cy="646331"/>
          </a:xfrm>
          <a:prstGeom prst="rect">
            <a:avLst/>
          </a:prstGeom>
          <a:noFill/>
        </p:spPr>
        <p:txBody>
          <a:bodyPr wrap="none" rtlCol="0">
            <a:spAutoFit/>
          </a:bodyPr>
          <a:lstStyle/>
          <a:p>
            <a:pPr algn="ctr"/>
            <a:r>
              <a:rPr lang="en-US" dirty="0" err="1"/>
              <a:t>Tradicional</a:t>
            </a:r>
            <a:r>
              <a:rPr lang="en-US" dirty="0"/>
              <a:t> </a:t>
            </a:r>
          </a:p>
          <a:p>
            <a:pPr algn="ctr"/>
            <a:r>
              <a:rPr lang="en-US" dirty="0"/>
              <a:t>(</a:t>
            </a:r>
            <a:r>
              <a:rPr lang="en-US" dirty="0" err="1"/>
              <a:t>condicionalmente</a:t>
            </a:r>
            <a:r>
              <a:rPr lang="en-US" dirty="0"/>
              <a:t> semi </a:t>
            </a:r>
            <a:r>
              <a:rPr lang="en-US" dirty="0" err="1"/>
              <a:t>conjugada</a:t>
            </a:r>
            <a:r>
              <a:rPr lang="en-US" dirty="0"/>
              <a:t>)</a:t>
            </a:r>
          </a:p>
        </p:txBody>
      </p:sp>
      <p:sp>
        <p:nvSpPr>
          <p:cNvPr id="24" name="TextBox 23"/>
          <p:cNvSpPr txBox="1"/>
          <p:nvPr/>
        </p:nvSpPr>
        <p:spPr>
          <a:xfrm>
            <a:off x="6261220" y="3830747"/>
            <a:ext cx="1218154" cy="369332"/>
          </a:xfrm>
          <a:prstGeom prst="rect">
            <a:avLst/>
          </a:prstGeom>
          <a:noFill/>
        </p:spPr>
        <p:txBody>
          <a:bodyPr wrap="none" rtlCol="0">
            <a:spAutoFit/>
          </a:bodyPr>
          <a:lstStyle/>
          <a:p>
            <a:r>
              <a:rPr lang="en-US" dirty="0"/>
              <a:t>Alternative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4E36FF-45D6-4752-9A48-B797779DAFB3}"/>
                  </a:ext>
                </a:extLst>
              </p:cNvPr>
              <p:cNvSpPr txBox="1"/>
              <p:nvPr/>
            </p:nvSpPr>
            <p:spPr>
              <a:xfrm>
                <a:off x="1454348" y="1929264"/>
                <a:ext cx="480687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𝒚</m:t>
                          </m:r>
                        </m:e>
                        <m:sub>
                          <m:r>
                            <a:rPr lang="en-US" sz="3200" b="1" i="1" smtClean="0">
                              <a:latin typeface="Cambria Math" panose="02040503050406030204" pitchFamily="18" charset="0"/>
                            </a:rPr>
                            <m:t>𝒊</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𝑖</m:t>
                          </m:r>
                        </m:sub>
                      </m:sSub>
                      <m:r>
                        <a:rPr lang="en-US" sz="3200" b="1" i="1" smtClean="0">
                          <a:latin typeface="Cambria Math" panose="02040503050406030204" pitchFamily="18" charset="0"/>
                        </a:rPr>
                        <m:t>𝒃</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𝒖</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𝑾</m:t>
                          </m:r>
                        </m:e>
                        <m:sub>
                          <m:r>
                            <a:rPr lang="en-US" sz="3200" b="1" i="1">
                              <a:latin typeface="Cambria Math" panose="02040503050406030204" pitchFamily="18" charset="0"/>
                            </a:rPr>
                            <m:t>𝒊</m:t>
                          </m:r>
                        </m:sub>
                      </m:sSub>
                      <m:r>
                        <a:rPr lang="en-US" sz="3200" b="1" i="1" smtClean="0">
                          <a:latin typeface="Cambria Math" panose="02040503050406030204" pitchFamily="18" charset="0"/>
                        </a:rPr>
                        <m:t>𝒑</m:t>
                      </m:r>
                      <m:r>
                        <a:rPr lang="en-US" sz="3200" b="0" i="1" smtClean="0">
                          <a:latin typeface="Cambria Math" panose="02040503050406030204" pitchFamily="18" charset="0"/>
                        </a:rPr>
                        <m:t>+</m:t>
                      </m:r>
                      <m:sSub>
                        <m:sSubPr>
                          <m:ctrlPr>
                            <a:rPr lang="en-US" sz="3200" b="1" i="1">
                              <a:latin typeface="Cambria Math" panose="02040503050406030204" pitchFamily="18" charset="0"/>
                            </a:rPr>
                          </m:ctrlPr>
                        </m:sSubPr>
                        <m:e>
                          <m:r>
                            <a:rPr lang="en-US" sz="3200" b="1" i="1" smtClean="0">
                              <a:latin typeface="Cambria Math" panose="02040503050406030204" pitchFamily="18" charset="0"/>
                            </a:rPr>
                            <m:t>𝒆</m:t>
                          </m:r>
                        </m:e>
                        <m:sub>
                          <m:r>
                            <a:rPr lang="en-US" sz="3200" b="1" i="1">
                              <a:latin typeface="Cambria Math" panose="02040503050406030204" pitchFamily="18" charset="0"/>
                            </a:rPr>
                            <m:t>𝒊</m:t>
                          </m:r>
                        </m:sub>
                      </m:sSub>
                    </m:oMath>
                  </m:oMathPara>
                </a14:m>
                <a:endParaRPr lang="en-US" sz="3200" b="1" dirty="0"/>
              </a:p>
            </p:txBody>
          </p:sp>
        </mc:Choice>
        <mc:Fallback xmlns="">
          <p:sp>
            <p:nvSpPr>
              <p:cNvPr id="15" name="TextBox 14">
                <a:extLst>
                  <a:ext uri="{FF2B5EF4-FFF2-40B4-BE49-F238E27FC236}">
                    <a16:creationId xmlns:a16="http://schemas.microsoft.com/office/drawing/2014/main" id="{CA4E36FF-45D6-4752-9A48-B797779DAFB3}"/>
                  </a:ext>
                </a:extLst>
              </p:cNvPr>
              <p:cNvSpPr txBox="1">
                <a:spLocks noRot="1" noChangeAspect="1" noMove="1" noResize="1" noEditPoints="1" noAdjustHandles="1" noChangeArrowheads="1" noChangeShapeType="1" noTextEdit="1"/>
              </p:cNvSpPr>
              <p:nvPr/>
            </p:nvSpPr>
            <p:spPr>
              <a:xfrm>
                <a:off x="1454348" y="1929264"/>
                <a:ext cx="4806872"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138E56-CF1C-45FF-80C3-10D89592AAA3}"/>
                  </a:ext>
                </a:extLst>
              </p:cNvPr>
              <p:cNvSpPr txBox="1"/>
              <p:nvPr/>
            </p:nvSpPr>
            <p:spPr>
              <a:xfrm>
                <a:off x="6103715" y="5162180"/>
                <a:ext cx="1783947"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(0,</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rPr>
                        <m:t>)</m:t>
                      </m:r>
                    </m:oMath>
                  </m:oMathPara>
                </a14:m>
                <a:endParaRPr lang="en-US" sz="1600" dirty="0"/>
              </a:p>
            </p:txBody>
          </p:sp>
        </mc:Choice>
        <mc:Fallback xmlns="">
          <p:sp>
            <p:nvSpPr>
              <p:cNvPr id="17" name="TextBox 16">
                <a:extLst>
                  <a:ext uri="{FF2B5EF4-FFF2-40B4-BE49-F238E27FC236}">
                    <a16:creationId xmlns:a16="http://schemas.microsoft.com/office/drawing/2014/main" id="{81138E56-CF1C-45FF-80C3-10D89592AAA3}"/>
                  </a:ext>
                </a:extLst>
              </p:cNvPr>
              <p:cNvSpPr txBox="1">
                <a:spLocks noRot="1" noChangeAspect="1" noMove="1" noResize="1" noEditPoints="1" noAdjustHandles="1" noChangeArrowheads="1" noChangeShapeType="1" noTextEdit="1"/>
              </p:cNvSpPr>
              <p:nvPr/>
            </p:nvSpPr>
            <p:spPr>
              <a:xfrm>
                <a:off x="6103715" y="5162180"/>
                <a:ext cx="1783947" cy="43800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BD7553-7454-45E5-9B48-32F4C38D6459}"/>
                  </a:ext>
                </a:extLst>
              </p:cNvPr>
              <p:cNvSpPr txBox="1"/>
              <p:nvPr/>
            </p:nvSpPr>
            <p:spPr>
              <a:xfrm>
                <a:off x="1758627" y="2428331"/>
                <a:ext cx="2863289" cy="5756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𝒖</m:t>
                                    </m:r>
                                  </m:e>
                                  <m:sub>
                                    <m:r>
                                      <a:rPr lang="en-US" sz="1600" b="1" i="1" smtClean="0">
                                        <a:latin typeface="Cambria Math" panose="02040503050406030204" pitchFamily="18" charset="0"/>
                                        <a:ea typeface="Cambria Math" panose="02040503050406030204" pitchFamily="18" charset="0"/>
                                      </a:rPr>
                                      <m:t>𝒍</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𝒑</m:t>
                                    </m:r>
                                  </m:e>
                                  <m:sub>
                                    <m:r>
                                      <a:rPr lang="en-US" sz="1600" b="1" i="1" smtClean="0">
                                        <a:latin typeface="Cambria Math" panose="02040503050406030204" pitchFamily="18" charset="0"/>
                                        <a:ea typeface="Cambria Math" panose="02040503050406030204" pitchFamily="18" charset="0"/>
                                      </a:rPr>
                                      <m:t>𝒍</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𝑢𝑝</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𝑝</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25" name="TextBox 24">
                <a:extLst>
                  <a:ext uri="{FF2B5EF4-FFF2-40B4-BE49-F238E27FC236}">
                    <a16:creationId xmlns:a16="http://schemas.microsoft.com/office/drawing/2014/main" id="{B5BD7553-7454-45E5-9B48-32F4C38D6459}"/>
                  </a:ext>
                </a:extLst>
              </p:cNvPr>
              <p:cNvSpPr txBox="1">
                <a:spLocks noRot="1" noChangeAspect="1" noMove="1" noResize="1" noEditPoints="1" noAdjustHandles="1" noChangeArrowheads="1" noChangeShapeType="1" noTextEdit="1"/>
              </p:cNvSpPr>
              <p:nvPr/>
            </p:nvSpPr>
            <p:spPr>
              <a:xfrm>
                <a:off x="1758627" y="2428331"/>
                <a:ext cx="2863289" cy="5756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430C0-EB1A-436B-A928-812F4C25228B}"/>
                  </a:ext>
                </a:extLst>
              </p:cNvPr>
              <p:cNvSpPr txBox="1"/>
              <p:nvPr/>
            </p:nvSpPr>
            <p:spPr>
              <a:xfrm>
                <a:off x="1149781" y="5327118"/>
                <a:ext cx="3332306" cy="6016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𝛼𝛽</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𝛽</m:t>
                                    </m:r>
                                  </m:sub>
                                  <m:sup>
                                    <m:r>
                                      <a:rPr lang="en-US" sz="1600" i="1">
                                        <a:latin typeface="Cambria Math" panose="02040503050406030204" pitchFamily="18" charset="0"/>
                                      </a:rPr>
                                      <m:t>2</m:t>
                                    </m:r>
                                  </m:sup>
                                </m:sSubSup>
                              </m:e>
                            </m:mr>
                          </m:m>
                        </m:e>
                      </m:d>
                      <m:r>
                        <a:rPr lang="en-US" sz="1600" b="1"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𝑊𝑖𝑠h𝑎𝑟𝑡</m:t>
                      </m:r>
                      <m:r>
                        <a:rPr lang="en-US" sz="1600" b="0" i="1" smtClean="0">
                          <a:latin typeface="Cambria Math" panose="02040503050406030204" pitchFamily="18" charset="0"/>
                        </a:rPr>
                        <m:t> </m:t>
                      </m:r>
                      <m:d>
                        <m:dPr>
                          <m:ctrlPr>
                            <a:rPr lang="en-US" sz="1600" b="1" i="1" smtClean="0">
                              <a:latin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𝛀</m:t>
                          </m:r>
                          <m:r>
                            <a:rPr lang="en-US" sz="1600" b="1" i="1">
                              <a:latin typeface="Cambria Math" panose="02040503050406030204" pitchFamily="18" charset="0"/>
                            </a:rPr>
                            <m:t>,</m:t>
                          </m:r>
                          <m:r>
                            <a:rPr lang="en-US" sz="1600" b="0" i="1" smtClean="0">
                              <a:latin typeface="Cambria Math" panose="02040503050406030204" pitchFamily="18" charset="0"/>
                            </a:rPr>
                            <m:t>𝑑𝑓</m:t>
                          </m:r>
                          <m:r>
                            <a:rPr lang="en-US" sz="1600" b="1" i="1" smtClean="0">
                              <a:latin typeface="Cambria Math" panose="02040503050406030204" pitchFamily="18" charset="0"/>
                            </a:rPr>
                            <m:t> </m:t>
                          </m:r>
                        </m:e>
                      </m:d>
                    </m:oMath>
                  </m:oMathPara>
                </a14:m>
                <a:endParaRPr lang="en-US" sz="1600" dirty="0"/>
              </a:p>
            </p:txBody>
          </p:sp>
        </mc:Choice>
        <mc:Fallback xmlns="">
          <p:sp>
            <p:nvSpPr>
              <p:cNvPr id="26" name="TextBox 25">
                <a:extLst>
                  <a:ext uri="{FF2B5EF4-FFF2-40B4-BE49-F238E27FC236}">
                    <a16:creationId xmlns:a16="http://schemas.microsoft.com/office/drawing/2014/main" id="{DB3430C0-EB1A-436B-A928-812F4C25228B}"/>
                  </a:ext>
                </a:extLst>
              </p:cNvPr>
              <p:cNvSpPr txBox="1">
                <a:spLocks noRot="1" noChangeAspect="1" noMove="1" noResize="1" noEditPoints="1" noAdjustHandles="1" noChangeArrowheads="1" noChangeShapeType="1" noTextEdit="1"/>
              </p:cNvSpPr>
              <p:nvPr/>
            </p:nvSpPr>
            <p:spPr>
              <a:xfrm>
                <a:off x="1149781" y="5327118"/>
                <a:ext cx="3332306" cy="6016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D1AA057-D372-495F-BECF-F5F409A6A6AA}"/>
                  </a:ext>
                </a:extLst>
              </p:cNvPr>
              <p:cNvSpPr txBox="1"/>
              <p:nvPr/>
            </p:nvSpPr>
            <p:spPr>
              <a:xfrm>
                <a:off x="6003028" y="5627938"/>
                <a:ext cx="2279535" cy="438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𝑢𝑝</m:t>
                          </m:r>
                        </m:sub>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𝜌</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m:t>
                          </m:r>
                        </m:sub>
                        <m:sup/>
                      </m:sSub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𝑢</m:t>
                          </m:r>
                        </m:sub>
                        <m:sup/>
                      </m:sSubSup>
                    </m:oMath>
                  </m:oMathPara>
                </a14:m>
                <a:endParaRPr lang="en-US" sz="1600" dirty="0"/>
              </a:p>
            </p:txBody>
          </p:sp>
        </mc:Choice>
        <mc:Fallback xmlns="">
          <p:sp>
            <p:nvSpPr>
              <p:cNvPr id="29" name="TextBox 28">
                <a:extLst>
                  <a:ext uri="{FF2B5EF4-FFF2-40B4-BE49-F238E27FC236}">
                    <a16:creationId xmlns:a16="http://schemas.microsoft.com/office/drawing/2014/main" id="{ED1AA057-D372-495F-BECF-F5F409A6A6AA}"/>
                  </a:ext>
                </a:extLst>
              </p:cNvPr>
              <p:cNvSpPr txBox="1">
                <a:spLocks noRot="1" noChangeAspect="1" noMove="1" noResize="1" noEditPoints="1" noAdjustHandles="1" noChangeArrowheads="1" noChangeShapeType="1" noTextEdit="1"/>
              </p:cNvSpPr>
              <p:nvPr/>
            </p:nvSpPr>
            <p:spPr>
              <a:xfrm>
                <a:off x="6003028" y="5627938"/>
                <a:ext cx="2279535" cy="43800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156154-5E63-4B20-ACCC-D8176F27F5BB}"/>
                  </a:ext>
                </a:extLst>
              </p:cNvPr>
              <p:cNvSpPr txBox="1"/>
              <p:nvPr/>
            </p:nvSpPr>
            <p:spPr>
              <a:xfrm>
                <a:off x="6103715" y="6069569"/>
                <a:ext cx="17839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(−1,1)</m:t>
                      </m:r>
                    </m:oMath>
                  </m:oMathPara>
                </a14:m>
                <a:endParaRPr lang="en-US" sz="1600" dirty="0"/>
              </a:p>
            </p:txBody>
          </p:sp>
        </mc:Choice>
        <mc:Fallback xmlns="">
          <p:sp>
            <p:nvSpPr>
              <p:cNvPr id="30" name="TextBox 29">
                <a:extLst>
                  <a:ext uri="{FF2B5EF4-FFF2-40B4-BE49-F238E27FC236}">
                    <a16:creationId xmlns:a16="http://schemas.microsoft.com/office/drawing/2014/main" id="{5D156154-5E63-4B20-ACCC-D8176F27F5BB}"/>
                  </a:ext>
                </a:extLst>
              </p:cNvPr>
              <p:cNvSpPr txBox="1">
                <a:spLocks noRot="1" noChangeAspect="1" noMove="1" noResize="1" noEditPoints="1" noAdjustHandles="1" noChangeArrowheads="1" noChangeShapeType="1" noTextEdit="1"/>
              </p:cNvSpPr>
              <p:nvPr/>
            </p:nvSpPr>
            <p:spPr>
              <a:xfrm>
                <a:off x="6103715" y="6069569"/>
                <a:ext cx="1783947" cy="369332"/>
              </a:xfrm>
              <a:prstGeom prst="rect">
                <a:avLst/>
              </a:prstGeom>
              <a:blipFill>
                <a:blip r:embed="rId14"/>
                <a:stretch>
                  <a:fillRect b="-35000"/>
                </a:stretch>
              </a:blipFill>
            </p:spPr>
            <p:txBody>
              <a:bodyPr/>
              <a:lstStyle/>
              <a:p>
                <a:r>
                  <a:rPr lang="en-US">
                    <a:noFill/>
                  </a:rPr>
                  <a:t> </a:t>
                </a:r>
              </a:p>
            </p:txBody>
          </p:sp>
        </mc:Fallback>
      </mc:AlternateContent>
    </p:spTree>
    <p:extLst>
      <p:ext uri="{BB962C8B-B14F-4D97-AF65-F5344CB8AC3E}">
        <p14:creationId xmlns:p14="http://schemas.microsoft.com/office/powerpoint/2010/main" val="1718534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B99E-0452-4BE2-9C9B-E67D82AE7001}"/>
              </a:ext>
            </a:extLst>
          </p:cNvPr>
          <p:cNvSpPr>
            <a:spLocks noGrp="1"/>
          </p:cNvSpPr>
          <p:nvPr>
            <p:ph type="title"/>
          </p:nvPr>
        </p:nvSpPr>
        <p:spPr>
          <a:xfrm>
            <a:off x="457200" y="620276"/>
            <a:ext cx="8229600" cy="480233"/>
          </a:xfrm>
        </p:spPr>
        <p:txBody>
          <a:bodyPr>
            <a:normAutofit fontScale="90000"/>
          </a:bodyPr>
          <a:lstStyle/>
          <a:p>
            <a:r>
              <a:rPr lang="en-US" dirty="0" err="1"/>
              <a:t>Actividades</a:t>
            </a:r>
            <a:r>
              <a:rPr lang="en-US" dirty="0"/>
              <a:t> </a:t>
            </a:r>
            <a:r>
              <a:rPr lang="en-US" dirty="0" err="1"/>
              <a:t>prácticas</a:t>
            </a:r>
            <a:r>
              <a:rPr lang="en-US" dirty="0"/>
              <a:t> del </a:t>
            </a:r>
            <a:r>
              <a:rPr lang="en-US" dirty="0" err="1"/>
              <a:t>minicurso</a:t>
            </a:r>
            <a:endParaRPr lang="en-US" dirty="0"/>
          </a:p>
        </p:txBody>
      </p:sp>
      <p:sp>
        <p:nvSpPr>
          <p:cNvPr id="3" name="Content Placeholder 2">
            <a:extLst>
              <a:ext uri="{FF2B5EF4-FFF2-40B4-BE49-F238E27FC236}">
                <a16:creationId xmlns:a16="http://schemas.microsoft.com/office/drawing/2014/main" id="{2F50CDD5-6C64-413B-95FC-FF402134A1D7}"/>
              </a:ext>
            </a:extLst>
          </p:cNvPr>
          <p:cNvSpPr>
            <a:spLocks noGrp="1"/>
          </p:cNvSpPr>
          <p:nvPr>
            <p:ph idx="1"/>
          </p:nvPr>
        </p:nvSpPr>
        <p:spPr>
          <a:xfrm>
            <a:off x="457200" y="1233541"/>
            <a:ext cx="8229600" cy="4066495"/>
          </a:xfrm>
        </p:spPr>
        <p:txBody>
          <a:bodyPr/>
          <a:lstStyle/>
          <a:p>
            <a:r>
              <a:rPr lang="en-US" dirty="0" err="1"/>
              <a:t>Utilizaremos</a:t>
            </a:r>
            <a:r>
              <a:rPr lang="en-US" dirty="0"/>
              <a:t> </a:t>
            </a:r>
            <a:r>
              <a:rPr lang="en-US" dirty="0" err="1"/>
              <a:t>parte</a:t>
            </a:r>
            <a:r>
              <a:rPr lang="en-US" dirty="0"/>
              <a:t> de los </a:t>
            </a:r>
            <a:r>
              <a:rPr lang="en-US" dirty="0" err="1"/>
              <a:t>datos</a:t>
            </a:r>
            <a:r>
              <a:rPr lang="en-US" dirty="0"/>
              <a:t> que </a:t>
            </a:r>
            <a:r>
              <a:rPr lang="en-US" dirty="0" err="1"/>
              <a:t>presenté</a:t>
            </a:r>
            <a:r>
              <a:rPr lang="en-US" dirty="0"/>
              <a:t> </a:t>
            </a:r>
            <a:r>
              <a:rPr lang="en-US" dirty="0" err="1"/>
              <a:t>en</a:t>
            </a:r>
            <a:r>
              <a:rPr lang="en-US" dirty="0"/>
              <a:t> la </a:t>
            </a:r>
            <a:r>
              <a:rPr lang="en-US" dirty="0" err="1"/>
              <a:t>conferencia</a:t>
            </a:r>
            <a:r>
              <a:rPr lang="en-US" dirty="0"/>
              <a:t> de </a:t>
            </a:r>
            <a:r>
              <a:rPr lang="en-US" dirty="0" err="1"/>
              <a:t>ayer</a:t>
            </a:r>
            <a:r>
              <a:rPr lang="en-US" dirty="0"/>
              <a:t>.</a:t>
            </a:r>
          </a:p>
          <a:p>
            <a:r>
              <a:rPr lang="en-US" dirty="0" err="1"/>
              <a:t>Problema</a:t>
            </a:r>
            <a:r>
              <a:rPr lang="en-US" dirty="0"/>
              <a:t>: </a:t>
            </a:r>
            <a:r>
              <a:rPr lang="en-US" dirty="0" err="1"/>
              <a:t>tiempo</a:t>
            </a:r>
            <a:r>
              <a:rPr lang="en-US" dirty="0"/>
              <a:t> de </a:t>
            </a:r>
            <a:r>
              <a:rPr lang="en-US" dirty="0" err="1"/>
              <a:t>uso</a:t>
            </a:r>
            <a:r>
              <a:rPr lang="en-US" dirty="0"/>
              <a:t> de un </a:t>
            </a:r>
            <a:r>
              <a:rPr lang="en-US" dirty="0" err="1"/>
              <a:t>comedero</a:t>
            </a:r>
            <a:r>
              <a:rPr lang="en-US" dirty="0"/>
              <a:t> por </a:t>
            </a:r>
            <a:r>
              <a:rPr lang="en-US" dirty="0" err="1"/>
              <a:t>cerdos</a:t>
            </a:r>
            <a:r>
              <a:rPr lang="en-US" dirty="0"/>
              <a:t> </a:t>
            </a:r>
            <a:r>
              <a:rPr lang="en-US" dirty="0" err="1"/>
              <a:t>en</a:t>
            </a:r>
            <a:r>
              <a:rPr lang="en-US" dirty="0"/>
              <a:t> </a:t>
            </a:r>
            <a:r>
              <a:rPr lang="en-US" dirty="0" err="1"/>
              <a:t>crecimiento-terminación</a:t>
            </a:r>
            <a:r>
              <a:rPr lang="en-US" dirty="0"/>
              <a:t>.</a:t>
            </a:r>
          </a:p>
        </p:txBody>
      </p:sp>
      <p:pic>
        <p:nvPicPr>
          <p:cNvPr id="4" name="Picture 3">
            <a:extLst>
              <a:ext uri="{FF2B5EF4-FFF2-40B4-BE49-F238E27FC236}">
                <a16:creationId xmlns:a16="http://schemas.microsoft.com/office/drawing/2014/main" id="{B6959C3F-E125-4A71-839B-1C90A179E480}"/>
              </a:ext>
            </a:extLst>
          </p:cNvPr>
          <p:cNvPicPr>
            <a:picLocks noChangeAspect="1"/>
          </p:cNvPicPr>
          <p:nvPr/>
        </p:nvPicPr>
        <p:blipFill>
          <a:blip r:embed="rId2"/>
          <a:stretch>
            <a:fillRect/>
          </a:stretch>
        </p:blipFill>
        <p:spPr>
          <a:xfrm>
            <a:off x="0" y="3651421"/>
            <a:ext cx="4275438" cy="3206579"/>
          </a:xfrm>
          <a:prstGeom prst="rect">
            <a:avLst/>
          </a:prstGeom>
        </p:spPr>
      </p:pic>
      <p:pic>
        <p:nvPicPr>
          <p:cNvPr id="5" name="Picture 4">
            <a:extLst>
              <a:ext uri="{FF2B5EF4-FFF2-40B4-BE49-F238E27FC236}">
                <a16:creationId xmlns:a16="http://schemas.microsoft.com/office/drawing/2014/main" id="{962E033B-FA0D-47AF-81CB-A8D4715D4834}"/>
              </a:ext>
            </a:extLst>
          </p:cNvPr>
          <p:cNvPicPr>
            <a:picLocks noChangeAspect="1"/>
          </p:cNvPicPr>
          <p:nvPr/>
        </p:nvPicPr>
        <p:blipFill>
          <a:blip r:embed="rId3"/>
          <a:stretch>
            <a:fillRect/>
          </a:stretch>
        </p:blipFill>
        <p:spPr>
          <a:xfrm>
            <a:off x="4376001" y="3429001"/>
            <a:ext cx="4767999" cy="3429000"/>
          </a:xfrm>
          <a:prstGeom prst="rect">
            <a:avLst/>
          </a:prstGeom>
        </p:spPr>
      </p:pic>
    </p:spTree>
    <p:extLst>
      <p:ext uri="{BB962C8B-B14F-4D97-AF65-F5344CB8AC3E}">
        <p14:creationId xmlns:p14="http://schemas.microsoft.com/office/powerpoint/2010/main" val="1663414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lstStyle/>
          <a:p>
            <a:r>
              <a:rPr lang="en-US" dirty="0" err="1"/>
              <a:t>Análisis</a:t>
            </a:r>
            <a:r>
              <a:rPr lang="en-US" dirty="0"/>
              <a:t> de </a:t>
            </a:r>
            <a:r>
              <a:rPr lang="en-US" dirty="0" err="1"/>
              <a:t>secuencias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a:t>Hay </a:t>
            </a:r>
            <a:r>
              <a:rPr lang="en-US" dirty="0" err="1"/>
              <a:t>influencia</a:t>
            </a:r>
            <a:r>
              <a:rPr lang="en-US" dirty="0"/>
              <a:t> del animal “</a:t>
            </a:r>
            <a:r>
              <a:rPr lang="en-US" dirty="0" err="1"/>
              <a:t>seguidor</a:t>
            </a:r>
            <a:r>
              <a:rPr lang="en-US" dirty="0"/>
              <a:t>” </a:t>
            </a:r>
            <a:r>
              <a:rPr lang="en-US" dirty="0" err="1"/>
              <a:t>en</a:t>
            </a:r>
            <a:r>
              <a:rPr lang="en-US" dirty="0"/>
              <a:t> la </a:t>
            </a:r>
            <a:r>
              <a:rPr lang="en-US" dirty="0" err="1"/>
              <a:t>duración</a:t>
            </a:r>
            <a:r>
              <a:rPr lang="en-US" dirty="0"/>
              <a:t> de la comida de un animal?</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1253270" y="4928709"/>
                <a:ext cx="49145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𝑑</m:t>
                          </m:r>
                        </m:e>
                        <m:sub>
                          <m:r>
                            <a:rPr lang="en-US" sz="2400" b="0" i="1" smtClean="0">
                              <a:solidFill>
                                <a:schemeClr val="tx1"/>
                              </a:solidFill>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1253270" y="4928709"/>
                <a:ext cx="4914551" cy="399084"/>
              </a:xfrm>
              <a:prstGeom prst="rect">
                <a:avLst/>
              </a:prstGeom>
              <a:blipFill>
                <a:blip r:embed="rId3"/>
                <a:stretch>
                  <a:fillRect l="-868" r="-37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6270176" y="4934758"/>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6270176" y="4934758"/>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B068D78-381E-4305-ACEF-B29929F0A937}"/>
                  </a:ext>
                </a:extLst>
              </p:cNvPr>
              <p:cNvSpPr/>
              <p:nvPr/>
            </p:nvSpPr>
            <p:spPr>
              <a:xfrm>
                <a:off x="6363470" y="5765891"/>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2B068D78-381E-4305-ACEF-B29929F0A937}"/>
                  </a:ext>
                </a:extLst>
              </p:cNvPr>
              <p:cNvSpPr>
                <a:spLocks noRot="1" noChangeAspect="1" noMove="1" noResize="1" noEditPoints="1" noAdjustHandles="1" noChangeArrowheads="1" noChangeShapeType="1" noTextEdit="1"/>
              </p:cNvSpPr>
              <p:nvPr/>
            </p:nvSpPr>
            <p:spPr>
              <a:xfrm>
                <a:off x="6363470" y="5765891"/>
                <a:ext cx="1433469" cy="411395"/>
              </a:xfrm>
              <a:prstGeom prst="rect">
                <a:avLst/>
              </a:prstGeom>
              <a:blipFill>
                <a:blip r:embed="rId5"/>
                <a:stretch>
                  <a:fillRect t="-153731" r="-43404"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DC6E8D8-EE93-4BCA-9332-8351DEFA96F1}"/>
                  </a:ext>
                </a:extLst>
              </p:cNvPr>
              <p:cNvSpPr/>
              <p:nvPr/>
            </p:nvSpPr>
            <p:spPr>
              <a:xfrm>
                <a:off x="6363470" y="5346153"/>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EDC6E8D8-EE93-4BCA-9332-8351DEFA96F1}"/>
                  </a:ext>
                </a:extLst>
              </p:cNvPr>
              <p:cNvSpPr>
                <a:spLocks noRot="1" noChangeAspect="1" noMove="1" noResize="1" noEditPoints="1" noAdjustHandles="1" noChangeArrowheads="1" noChangeShapeType="1" noTextEdit="1"/>
              </p:cNvSpPr>
              <p:nvPr/>
            </p:nvSpPr>
            <p:spPr>
              <a:xfrm>
                <a:off x="6363470" y="5346153"/>
                <a:ext cx="1464440" cy="411395"/>
              </a:xfrm>
              <a:prstGeom prst="rect">
                <a:avLst/>
              </a:prstGeom>
              <a:blipFill>
                <a:blip r:embed="rId6"/>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3874EA-E07C-4C51-9B57-0A7EBB267715}"/>
                  </a:ext>
                </a:extLst>
              </p:cNvPr>
              <p:cNvSpPr/>
              <p:nvPr/>
            </p:nvSpPr>
            <p:spPr>
              <a:xfrm>
                <a:off x="6378955" y="6187628"/>
                <a:ext cx="1620572"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EA3874EA-E07C-4C51-9B57-0A7EBB267715}"/>
                  </a:ext>
                </a:extLst>
              </p:cNvPr>
              <p:cNvSpPr>
                <a:spLocks noRot="1" noChangeAspect="1" noMove="1" noResize="1" noEditPoints="1" noAdjustHandles="1" noChangeArrowheads="1" noChangeShapeType="1" noTextEdit="1"/>
              </p:cNvSpPr>
              <p:nvPr/>
            </p:nvSpPr>
            <p:spPr>
              <a:xfrm>
                <a:off x="6378955" y="6187628"/>
                <a:ext cx="1620572" cy="411395"/>
              </a:xfrm>
              <a:prstGeom prst="rect">
                <a:avLst/>
              </a:prstGeom>
              <a:blipFill>
                <a:blip r:embed="rId7"/>
                <a:stretch>
                  <a:fillRect b="-7353"/>
                </a:stretch>
              </a:blipFill>
            </p:spPr>
            <p:txBody>
              <a:bodyPr/>
              <a:lstStyle/>
              <a:p>
                <a:r>
                  <a:rPr lang="en-US">
                    <a:noFill/>
                  </a:rPr>
                  <a:t> </a:t>
                </a:r>
              </a:p>
            </p:txBody>
          </p:sp>
        </mc:Fallback>
      </mc:AlternateContent>
    </p:spTree>
    <p:extLst>
      <p:ext uri="{BB962C8B-B14F-4D97-AF65-F5344CB8AC3E}">
        <p14:creationId xmlns:p14="http://schemas.microsoft.com/office/powerpoint/2010/main" val="3724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simple: </a:t>
            </a:r>
            <a:r>
              <a:rPr lang="en-US" dirty="0" err="1"/>
              <a:t>Análisis</a:t>
            </a:r>
            <a:r>
              <a:rPr lang="en-US" dirty="0"/>
              <a:t> de </a:t>
            </a:r>
            <a:r>
              <a:rPr lang="en-US" dirty="0" err="1"/>
              <a:t>visitas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Efectos</a:t>
            </a:r>
            <a:r>
              <a:rPr lang="en-US" dirty="0"/>
              <a:t> </a:t>
            </a:r>
            <a:r>
              <a:rPr lang="en-US" dirty="0" err="1"/>
              <a:t>promedio</a:t>
            </a:r>
            <a:r>
              <a:rPr lang="en-US" dirty="0"/>
              <a:t> </a:t>
            </a:r>
            <a:r>
              <a:rPr lang="en-US" dirty="0" err="1"/>
              <a:t>poblacional</a:t>
            </a:r>
            <a:r>
              <a:rPr lang="en-US" dirty="0"/>
              <a:t>: </a:t>
            </a:r>
            <a:r>
              <a:rPr lang="en-US" dirty="0" err="1"/>
              <a:t>comedero</a:t>
            </a:r>
            <a:r>
              <a:rPr lang="en-US" dirty="0"/>
              <a:t> (corral/</a:t>
            </a:r>
            <a:r>
              <a:rPr lang="en-US" dirty="0" err="1"/>
              <a:t>grupo</a:t>
            </a:r>
            <a:r>
              <a:rPr lang="en-US" dirty="0"/>
              <a:t> social) y peso del animal que consume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1697437" y="4498765"/>
            <a:ext cx="4405886" cy="369332"/>
          </a:xfrm>
          <a:prstGeom prst="rect">
            <a:avLst/>
          </a:prstGeom>
          <a:noFill/>
        </p:spPr>
        <p:txBody>
          <a:bodyPr wrap="none" rtlCol="0">
            <a:spAutoFit/>
          </a:bodyPr>
          <a:lstStyle/>
          <a:p>
            <a:r>
              <a:rPr lang="en-US" dirty="0" err="1"/>
              <a:t>Comenzamos</a:t>
            </a:r>
            <a:r>
              <a:rPr lang="en-US" dirty="0"/>
              <a:t> </a:t>
            </a:r>
            <a:r>
              <a:rPr lang="en-US" dirty="0" err="1"/>
              <a:t>modelando</a:t>
            </a:r>
            <a:r>
              <a:rPr lang="en-US" dirty="0"/>
              <a:t> </a:t>
            </a:r>
            <a:r>
              <a:rPr lang="en-US" dirty="0" err="1"/>
              <a:t>esos</a:t>
            </a:r>
            <a:r>
              <a:rPr lang="en-US" dirty="0"/>
              <a:t> </a:t>
            </a:r>
            <a:r>
              <a:rPr lang="en-US" dirty="0" err="1"/>
              <a:t>efectos</a:t>
            </a:r>
            <a:r>
              <a:rPr lang="en-US" dirty="0"/>
              <a:t> “</a:t>
            </a:r>
            <a:r>
              <a:rPr lang="en-US" dirty="0" err="1"/>
              <a:t>fijos</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907281" y="5198239"/>
                <a:ext cx="664015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907281" y="5198239"/>
                <a:ext cx="6640151" cy="399084"/>
              </a:xfrm>
              <a:prstGeom prst="rect">
                <a:avLst/>
              </a:prstGeom>
              <a:blipFill>
                <a:blip r:embed="rId3"/>
                <a:stretch>
                  <a:fillRect l="-459" r="-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2794247" y="581924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2794247" y="5819243"/>
                <a:ext cx="1620059" cy="411395"/>
              </a:xfrm>
              <a:prstGeom prst="rect">
                <a:avLst/>
              </a:prstGeom>
              <a:blipFill>
                <a:blip r:embed="rId4"/>
                <a:stretch>
                  <a:fillRect t="-153731" r="-38722" b="-228358"/>
                </a:stretch>
              </a:blipFill>
            </p:spPr>
            <p:txBody>
              <a:bodyPr/>
              <a:lstStyle/>
              <a:p>
                <a:r>
                  <a:rPr lang="en-US">
                    <a:noFill/>
                  </a:rPr>
                  <a:t> </a:t>
                </a:r>
              </a:p>
            </p:txBody>
          </p:sp>
        </mc:Fallback>
      </mc:AlternateContent>
    </p:spTree>
    <p:extLst>
      <p:ext uri="{BB962C8B-B14F-4D97-AF65-F5344CB8AC3E}">
        <p14:creationId xmlns:p14="http://schemas.microsoft.com/office/powerpoint/2010/main" val="35591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a:bodyPr>
          <a:lstStyle/>
          <a:p>
            <a:r>
              <a:rPr lang="en-US" dirty="0" err="1"/>
              <a:t>Modelo</a:t>
            </a:r>
            <a:r>
              <a:rPr lang="en-US" dirty="0"/>
              <a:t> con 1 </a:t>
            </a:r>
            <a:r>
              <a:rPr lang="en-US" dirty="0" err="1"/>
              <a:t>efecto</a:t>
            </a:r>
            <a:r>
              <a:rPr lang="en-US" dirty="0"/>
              <a:t> </a:t>
            </a:r>
            <a:r>
              <a:rPr lang="en-US" dirty="0" err="1"/>
              <a:t>aleatorio</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2557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255769" cy="399084"/>
              </a:xfrm>
              <a:prstGeom prst="rect">
                <a:avLst/>
              </a:prstGeom>
              <a:blipFill>
                <a:blip r:embed="rId3"/>
                <a:stretch>
                  <a:fillRect l="-588" r="-168"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p:spTree>
    <p:extLst>
      <p:ext uri="{BB962C8B-B14F-4D97-AF65-F5344CB8AC3E}">
        <p14:creationId xmlns:p14="http://schemas.microsoft.com/office/powerpoint/2010/main" val="365788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6AC3-DD63-43A4-A4F2-DC028C10AEC5}"/>
              </a:ext>
            </a:extLst>
          </p:cNvPr>
          <p:cNvSpPr>
            <a:spLocks noGrp="1"/>
          </p:cNvSpPr>
          <p:nvPr>
            <p:ph type="title"/>
          </p:nvPr>
        </p:nvSpPr>
        <p:spPr>
          <a:xfrm>
            <a:off x="457200" y="605368"/>
            <a:ext cx="8229600" cy="725109"/>
          </a:xfrm>
        </p:spPr>
        <p:txBody>
          <a:bodyPr>
            <a:normAutofit fontScale="90000"/>
          </a:body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independientes</a:t>
            </a:r>
            <a:endParaRPr lang="en-US" dirty="0"/>
          </a:p>
        </p:txBody>
      </p:sp>
      <p:sp>
        <p:nvSpPr>
          <p:cNvPr id="3" name="Content Placeholder 2">
            <a:extLst>
              <a:ext uri="{FF2B5EF4-FFF2-40B4-BE49-F238E27FC236}">
                <a16:creationId xmlns:a16="http://schemas.microsoft.com/office/drawing/2014/main" id="{47F7FDBD-0AAA-425E-9B71-FF67F0F864A4}"/>
              </a:ext>
            </a:extLst>
          </p:cNvPr>
          <p:cNvSpPr>
            <a:spLocks noGrp="1"/>
          </p:cNvSpPr>
          <p:nvPr>
            <p:ph idx="1"/>
          </p:nvPr>
        </p:nvSpPr>
        <p:spPr>
          <a:xfrm>
            <a:off x="211874" y="1351250"/>
            <a:ext cx="8229600" cy="725109"/>
          </a:xfrm>
        </p:spPr>
        <p:txBody>
          <a:bodyPr/>
          <a:lstStyle/>
          <a:p>
            <a:pPr marL="0" indent="0">
              <a:buNone/>
            </a:pPr>
            <a:r>
              <a:rPr lang="en-US" dirty="0" err="1"/>
              <a:t>Agregamos</a:t>
            </a:r>
            <a:r>
              <a:rPr lang="en-US" dirty="0"/>
              <a:t> el </a:t>
            </a:r>
            <a:r>
              <a:rPr lang="en-US" dirty="0" err="1"/>
              <a:t>efecto</a:t>
            </a:r>
            <a:r>
              <a:rPr lang="en-US" dirty="0"/>
              <a:t> </a:t>
            </a:r>
            <a:r>
              <a:rPr lang="en-US" dirty="0" err="1"/>
              <a:t>aleatorio</a:t>
            </a:r>
            <a:r>
              <a:rPr lang="en-US" dirty="0"/>
              <a:t> del animal que </a:t>
            </a:r>
            <a:r>
              <a:rPr lang="en-US" dirty="0" err="1"/>
              <a:t>sigue</a:t>
            </a:r>
            <a:r>
              <a:rPr lang="en-US" dirty="0"/>
              <a:t> al que come.</a:t>
            </a:r>
          </a:p>
        </p:txBody>
      </p:sp>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00" y="2204397"/>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44502" y="6038766"/>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44502" y="6038766"/>
                <a:ext cx="1620059" cy="411395"/>
              </a:xfrm>
              <a:prstGeom prst="rect">
                <a:avLst/>
              </a:prstGeom>
              <a:blipFill>
                <a:blip r:embed="rId4"/>
                <a:stretch>
                  <a:fillRect t="-153731" r="-38868"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A9F923-C736-44E7-9E91-1AB71DA9C23E}"/>
                  </a:ext>
                </a:extLst>
              </p:cNvPr>
              <p:cNvSpPr/>
              <p:nvPr/>
            </p:nvSpPr>
            <p:spPr>
              <a:xfrm>
                <a:off x="2569946" y="6046934"/>
                <a:ext cx="146444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𝐷</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7A9F923-C736-44E7-9E91-1AB71DA9C23E}"/>
                  </a:ext>
                </a:extLst>
              </p:cNvPr>
              <p:cNvSpPr>
                <a:spLocks noRot="1" noChangeAspect="1" noMove="1" noResize="1" noEditPoints="1" noAdjustHandles="1" noChangeArrowheads="1" noChangeShapeType="1" noTextEdit="1"/>
              </p:cNvSpPr>
              <p:nvPr/>
            </p:nvSpPr>
            <p:spPr>
              <a:xfrm>
                <a:off x="2569946" y="6046934"/>
                <a:ext cx="1464440" cy="411395"/>
              </a:xfrm>
              <a:prstGeom prst="rect">
                <a:avLst/>
              </a:prstGeom>
              <a:blipFill>
                <a:blip r:embed="rId5"/>
                <a:stretch>
                  <a:fillRect t="-153731" r="-42500"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D662C2-3D62-4670-A926-462BADC22179}"/>
                  </a:ext>
                </a:extLst>
              </p:cNvPr>
              <p:cNvSpPr/>
              <p:nvPr/>
            </p:nvSpPr>
            <p:spPr>
              <a:xfrm>
                <a:off x="672501" y="6046934"/>
                <a:ext cx="143346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𝑗</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smtClean="0">
                                  <a:solidFill>
                                    <a:schemeClr val="tx1"/>
                                  </a:solidFill>
                                  <a:latin typeface="Cambria Math" panose="02040503050406030204" pitchFamily="18" charset="0"/>
                                </a:rPr>
                                <m:t>𝐶</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66D662C2-3D62-4670-A926-462BADC22179}"/>
                  </a:ext>
                </a:extLst>
              </p:cNvPr>
              <p:cNvSpPr>
                <a:spLocks noRot="1" noChangeAspect="1" noMove="1" noResize="1" noEditPoints="1" noAdjustHandles="1" noChangeArrowheads="1" noChangeShapeType="1" noTextEdit="1"/>
              </p:cNvSpPr>
              <p:nvPr/>
            </p:nvSpPr>
            <p:spPr>
              <a:xfrm>
                <a:off x="672501" y="6046934"/>
                <a:ext cx="1433469" cy="411395"/>
              </a:xfrm>
              <a:prstGeom prst="rect">
                <a:avLst/>
              </a:prstGeom>
              <a:blipFill>
                <a:blip r:embed="rId6"/>
                <a:stretch>
                  <a:fillRect t="-153731" r="-43830" b="-228358"/>
                </a:stretch>
              </a:blipFill>
            </p:spPr>
            <p:txBody>
              <a:bodyPr/>
              <a:lstStyle/>
              <a:p>
                <a:r>
                  <a:rPr lang="en-US">
                    <a:noFill/>
                  </a:rPr>
                  <a:t> </a:t>
                </a:r>
              </a:p>
            </p:txBody>
          </p:sp>
        </mc:Fallback>
      </mc:AlternateContent>
    </p:spTree>
    <p:extLst>
      <p:ext uri="{BB962C8B-B14F-4D97-AF65-F5344CB8AC3E}">
        <p14:creationId xmlns:p14="http://schemas.microsoft.com/office/powerpoint/2010/main" val="10328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oven, building, indoor&#10;&#10;Description automatically generated">
            <a:extLst>
              <a:ext uri="{FF2B5EF4-FFF2-40B4-BE49-F238E27FC236}">
                <a16:creationId xmlns:a16="http://schemas.microsoft.com/office/drawing/2014/main" id="{A70505A7-E22D-403C-A6FF-4D7B23489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635" y="1905466"/>
            <a:ext cx="4128361" cy="1920834"/>
          </a:xfrm>
          <a:prstGeom prst="rect">
            <a:avLst/>
          </a:prstGeom>
        </p:spPr>
      </p:pic>
      <p:sp>
        <p:nvSpPr>
          <p:cNvPr id="6" name="TextBox 5">
            <a:extLst>
              <a:ext uri="{FF2B5EF4-FFF2-40B4-BE49-F238E27FC236}">
                <a16:creationId xmlns:a16="http://schemas.microsoft.com/office/drawing/2014/main" id="{AEDEACF8-8E50-48AF-B380-3662748D65FD}"/>
              </a:ext>
            </a:extLst>
          </p:cNvPr>
          <p:cNvSpPr txBox="1"/>
          <p:nvPr/>
        </p:nvSpPr>
        <p:spPr>
          <a:xfrm>
            <a:off x="211874" y="4401289"/>
            <a:ext cx="8404865" cy="369332"/>
          </a:xfrm>
          <a:prstGeom prst="rect">
            <a:avLst/>
          </a:prstGeom>
          <a:noFill/>
        </p:spPr>
        <p:txBody>
          <a:bodyPr wrap="none" rtlCol="0">
            <a:spAutoFit/>
          </a:bodyPr>
          <a:lstStyle/>
          <a:p>
            <a:r>
              <a:rPr lang="en-US" dirty="0"/>
              <a:t>Podemos </a:t>
            </a:r>
            <a:r>
              <a:rPr lang="en-US" dirty="0" err="1"/>
              <a:t>analizar</a:t>
            </a:r>
            <a:r>
              <a:rPr lang="en-US" dirty="0"/>
              <a:t> la </a:t>
            </a:r>
            <a:r>
              <a:rPr lang="en-US" dirty="0" err="1"/>
              <a:t>secuencia</a:t>
            </a:r>
            <a:r>
              <a:rPr lang="en-US" dirty="0"/>
              <a:t> de </a:t>
            </a:r>
            <a:r>
              <a:rPr lang="en-US" dirty="0" err="1"/>
              <a:t>visitas</a:t>
            </a:r>
            <a:r>
              <a:rPr lang="en-US" dirty="0"/>
              <a:t> e </a:t>
            </a:r>
            <a:r>
              <a:rPr lang="en-US" dirty="0" err="1"/>
              <a:t>incluir</a:t>
            </a:r>
            <a:r>
              <a:rPr lang="en-US" dirty="0"/>
              <a:t> un </a:t>
            </a:r>
            <a:r>
              <a:rPr lang="en-US" dirty="0" err="1"/>
              <a:t>efecto</a:t>
            </a:r>
            <a:r>
              <a:rPr lang="en-US" dirty="0"/>
              <a:t> del animal </a:t>
            </a:r>
            <a:r>
              <a:rPr lang="en-US" dirty="0" err="1"/>
              <a:t>seguidor</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4A309F-4B79-4C67-85DF-FDA109DB15B2}"/>
                  </a:ext>
                </a:extLst>
              </p:cNvPr>
              <p:cNvSpPr txBox="1"/>
              <p:nvPr/>
            </p:nvSpPr>
            <p:spPr>
              <a:xfrm>
                <a:off x="672501" y="5198239"/>
                <a:ext cx="7930376"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a:latin typeface="Cambria Math" panose="02040503050406030204" pitchFamily="18" charset="0"/>
                            </a:rPr>
                            <m:t>𝑣𝑖𝑠𝑖𝑡</m:t>
                          </m:r>
                          <m:r>
                            <a:rPr lang="en-US" sz="2400" b="0" i="1">
                              <a:latin typeface="Cambria Math" panose="02040503050406030204" pitchFamily="18" charset="0"/>
                            </a:rPr>
                            <m:t>_</m:t>
                          </m:r>
                          <m:r>
                            <a:rPr lang="en-US" sz="2400" b="0" i="1">
                              <a:latin typeface="Cambria Math" panose="02040503050406030204" pitchFamily="18" charset="0"/>
                            </a:rPr>
                            <m:t>𝑙𝑒𝑛𝑔𝑡h</m:t>
                          </m:r>
                        </m:e>
                        <m:sub>
                          <m:r>
                            <a:rPr lang="en-US" sz="2400" b="0" i="1" smtClean="0">
                              <a:solidFill>
                                <a:schemeClr val="tx1"/>
                              </a:solidFill>
                              <a:latin typeface="Cambria Math" panose="02040503050406030204" pitchFamily="18" charset="0"/>
                            </a:rPr>
                            <m:t>𝑖𝑗𝑘</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𝑐𝑜𝑚𝑒𝑑𝑒𝑟𝑜</m:t>
                          </m:r>
                        </m:e>
                        <m:sub>
                          <m:r>
                            <a:rPr lang="en-US" sz="2400" i="1">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𝑤𝑒𝑖𝑔h𝑡</m:t>
                          </m:r>
                        </m:e>
                        <m:sub>
                          <m:r>
                            <a:rPr lang="en-US" sz="2400" b="0" i="1" smtClean="0">
                              <a:solidFill>
                                <a:schemeClr val="tx1"/>
                              </a:solidFill>
                              <a:latin typeface="Cambria Math" panose="02040503050406030204" pitchFamily="18" charset="0"/>
                              <a:ea typeface="Cambria Math" panose="02040503050406030204" pitchFamily="18" charset="0"/>
                            </a:rPr>
                            <m:t>𝑖𝑗𝑘</m:t>
                          </m:r>
                        </m:sub>
                      </m:sSub>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𝑗𝑘</m:t>
                          </m:r>
                        </m:sub>
                      </m:sSub>
                    </m:oMath>
                  </m:oMathPara>
                </a14:m>
                <a:endParaRPr lang="en-US" sz="2400" b="1" dirty="0"/>
              </a:p>
            </p:txBody>
          </p:sp>
        </mc:Choice>
        <mc:Fallback xmlns="">
          <p:sp>
            <p:nvSpPr>
              <p:cNvPr id="17" name="TextBox 16">
                <a:extLst>
                  <a:ext uri="{FF2B5EF4-FFF2-40B4-BE49-F238E27FC236}">
                    <a16:creationId xmlns:a16="http://schemas.microsoft.com/office/drawing/2014/main" id="{E14A309F-4B79-4C67-85DF-FDA109DB15B2}"/>
                  </a:ext>
                </a:extLst>
              </p:cNvPr>
              <p:cNvSpPr txBox="1">
                <a:spLocks noRot="1" noChangeAspect="1" noMove="1" noResize="1" noEditPoints="1" noAdjustHandles="1" noChangeArrowheads="1" noChangeShapeType="1" noTextEdit="1"/>
              </p:cNvSpPr>
              <p:nvPr/>
            </p:nvSpPr>
            <p:spPr>
              <a:xfrm>
                <a:off x="672501" y="5198239"/>
                <a:ext cx="7930376" cy="399084"/>
              </a:xfrm>
              <a:prstGeom prst="rect">
                <a:avLst/>
              </a:prstGeom>
              <a:blipFill>
                <a:blip r:embed="rId3"/>
                <a:stretch>
                  <a:fillRect l="-461" r="-154"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B807C21-D0E7-4B08-AF1D-7DBE0B94026A}"/>
                  </a:ext>
                </a:extLst>
              </p:cNvPr>
              <p:cNvSpPr/>
              <p:nvPr/>
            </p:nvSpPr>
            <p:spPr>
              <a:xfrm>
                <a:off x="4361937" y="5896933"/>
                <a:ext cx="162005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𝑖𝑗𝑘</m:t>
                              </m:r>
                            </m:sub>
                          </m:sSub>
                          <m:r>
                            <a:rPr lang="en-US" b="0" i="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𝑁</m:t>
                          </m:r>
                          <m:r>
                            <a:rPr lang="en-US" b="0" i="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𝜎</m:t>
                              </m:r>
                            </m:e>
                            <m:sub>
                              <m:r>
                                <a:rPr lang="en-US" b="0" i="1">
                                  <a:solidFill>
                                    <a:schemeClr val="tx1"/>
                                  </a:solidFill>
                                  <a:latin typeface="Cambria Math" panose="02040503050406030204" pitchFamily="18" charset="0"/>
                                </a:rPr>
                                <m:t>𝑒</m:t>
                              </m:r>
                            </m:sub>
                            <m:sup>
                              <m:r>
                                <a:rPr lang="en-US" b="0" i="0">
                                  <a:solidFill>
                                    <a:schemeClr val="tx1"/>
                                  </a:solidFill>
                                  <a:latin typeface="Cambria Math" panose="02040503050406030204" pitchFamily="18" charset="0"/>
                                </a:rPr>
                                <m:t>2</m:t>
                              </m:r>
                            </m:sup>
                          </m:sSubSup>
                        </m:e>
                      </m:d>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3B807C21-D0E7-4B08-AF1D-7DBE0B94026A}"/>
                  </a:ext>
                </a:extLst>
              </p:cNvPr>
              <p:cNvSpPr>
                <a:spLocks noRot="1" noChangeAspect="1" noMove="1" noResize="1" noEditPoints="1" noAdjustHandles="1" noChangeArrowheads="1" noChangeShapeType="1" noTextEdit="1"/>
              </p:cNvSpPr>
              <p:nvPr/>
            </p:nvSpPr>
            <p:spPr>
              <a:xfrm>
                <a:off x="4361937" y="5896933"/>
                <a:ext cx="1620059" cy="411395"/>
              </a:xfrm>
              <a:prstGeom prst="rect">
                <a:avLst/>
              </a:prstGeom>
              <a:blipFill>
                <a:blip r:embed="rId4"/>
                <a:stretch>
                  <a:fillRect t="-151471" r="-38868" b="-223529"/>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B547C022-546B-4E7B-BB4D-12806DF6005C}"/>
              </a:ext>
            </a:extLst>
          </p:cNvPr>
          <p:cNvSpPr txBox="1">
            <a:spLocks/>
          </p:cNvSpPr>
          <p:nvPr/>
        </p:nvSpPr>
        <p:spPr>
          <a:xfrm>
            <a:off x="457200" y="605368"/>
            <a:ext cx="8229600" cy="725109"/>
          </a:xfrm>
          <a:prstGeom prst="rect">
            <a:avLst/>
          </a:prstGeom>
        </p:spPr>
        <p:txBody>
          <a:bodyPr>
            <a:normAutofit fontScale="90000"/>
          </a:bodyPr>
          <a:lstStyle>
            <a:lvl1pPr algn="l" defTabSz="457200" rtl="0" eaLnBrk="1" fontAlgn="base" hangingPunct="1">
              <a:spcBef>
                <a:spcPct val="0"/>
              </a:spcBef>
              <a:spcAft>
                <a:spcPct val="0"/>
              </a:spcAft>
              <a:defRPr sz="3600" b="0" i="0" kern="1200">
                <a:solidFill>
                  <a:srgbClr val="18453B"/>
                </a:solidFill>
                <a:latin typeface="Gotham-Bold"/>
                <a:ea typeface="ＭＳ Ｐゴシック" charset="-128"/>
                <a:cs typeface="Gotham-Bold"/>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a:lstStyle>
          <a:p>
            <a:r>
              <a:rPr lang="en-US" dirty="0" err="1"/>
              <a:t>Modelo</a:t>
            </a:r>
            <a:r>
              <a:rPr lang="en-US" dirty="0"/>
              <a:t> con 2 </a:t>
            </a:r>
            <a:r>
              <a:rPr lang="en-US" dirty="0" err="1"/>
              <a:t>efectos</a:t>
            </a:r>
            <a:r>
              <a:rPr lang="en-US" dirty="0"/>
              <a:t> </a:t>
            </a:r>
            <a:r>
              <a:rPr lang="en-US" dirty="0" err="1"/>
              <a:t>aleatorios</a:t>
            </a:r>
            <a:r>
              <a:rPr lang="en-US" dirty="0"/>
              <a:t> </a:t>
            </a:r>
            <a:r>
              <a:rPr lang="en-US" dirty="0" err="1"/>
              <a:t>correlacionados</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D86FA7D-841F-459B-B5E0-47E13112F3AB}"/>
                  </a:ext>
                </a:extLst>
              </p:cNvPr>
              <p:cNvSpPr txBox="1"/>
              <p:nvPr/>
            </p:nvSpPr>
            <p:spPr>
              <a:xfrm>
                <a:off x="1481213" y="5896933"/>
                <a:ext cx="2863289" cy="5532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𝒅</m:t>
                                    </m:r>
                                  </m:e>
                                  <m:sub>
                                    <m:r>
                                      <a:rPr lang="en-US" sz="1600" b="1" i="1" smtClean="0">
                                        <a:latin typeface="Cambria Math" panose="02040503050406030204" pitchFamily="18" charset="0"/>
                                        <a:ea typeface="Cambria Math" panose="02040503050406030204" pitchFamily="18" charset="0"/>
                                      </a:rPr>
                                      <m:t>𝒋</m:t>
                                    </m:r>
                                  </m:sub>
                                </m:sSub>
                              </m:e>
                            </m:mr>
                            <m:mr>
                              <m:e>
                                <m:sSub>
                                  <m:sSubPr>
                                    <m:ctrlPr>
                                      <a:rPr lang="en-US" sz="1600" b="1" i="1">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𝒇</m:t>
                                    </m:r>
                                  </m:e>
                                  <m:sub>
                                    <m:r>
                                      <a:rPr lang="en-US" sz="1600" b="1" i="1" smtClean="0">
                                        <a:latin typeface="Cambria Math" panose="02040503050406030204" pitchFamily="18" charset="0"/>
                                        <a:ea typeface="Cambria Math" panose="02040503050406030204" pitchFamily="18" charset="0"/>
                                      </a:rPr>
                                      <m:t>𝒋</m:t>
                                    </m:r>
                                  </m:sub>
                                </m:sSub>
                              </m:e>
                            </m:mr>
                          </m:m>
                        </m:e>
                      </m:d>
                      <m:r>
                        <a:rPr lang="en-US" sz="1600" b="1" i="1" smtClean="0">
                          <a:latin typeface="Cambria Math" panose="02040503050406030204" pitchFamily="18" charset="0"/>
                        </a:rPr>
                        <m:t>=</m:t>
                      </m:r>
                      <m:r>
                        <a:rPr lang="en-US" sz="1600" b="1" i="1" smtClean="0">
                          <a:latin typeface="Cambria Math" panose="02040503050406030204" pitchFamily="18" charset="0"/>
                        </a:rPr>
                        <m:t>𝑵</m:t>
                      </m:r>
                      <m:d>
                        <m:dPr>
                          <m:ctrlPr>
                            <a:rPr lang="en-US" sz="1600" b="1" i="1" smtClean="0">
                              <a:latin typeface="Cambria Math" panose="02040503050406030204" pitchFamily="18" charset="0"/>
                            </a:rPr>
                          </m:ctrlPr>
                        </m:dPr>
                        <m:e>
                          <m:r>
                            <a:rPr lang="en-US" sz="1600" b="1" i="1">
                              <a:latin typeface="Cambria Math" panose="02040503050406030204" pitchFamily="18" charset="0"/>
                            </a:rPr>
                            <m:t>𝟎</m:t>
                          </m:r>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m:t>
                                        </m:r>
                                      </m:sub>
                                      <m:sup>
                                        <m:r>
                                          <a:rPr lang="en-US" sz="1600" i="1">
                                            <a:latin typeface="Cambria Math" panose="02040503050406030204" pitchFamily="18" charset="0"/>
                                          </a:rPr>
                                          <m:t>2</m:t>
                                        </m:r>
                                      </m:sup>
                                    </m:sSubSup>
                                  </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𝐷𝐶</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ea typeface="Cambria Math" panose="02040503050406030204" pitchFamily="18" charset="0"/>
                                          </a:rPr>
                                          <m:t>𝐶</m:t>
                                        </m:r>
                                      </m:sub>
                                      <m:sup>
                                        <m:r>
                                          <a:rPr lang="en-US" sz="1600" i="1">
                                            <a:latin typeface="Cambria Math" panose="02040503050406030204" pitchFamily="18" charset="0"/>
                                          </a:rPr>
                                          <m:t>2</m:t>
                                        </m:r>
                                      </m:sup>
                                    </m:sSubSup>
                                  </m:e>
                                </m:mr>
                              </m:m>
                            </m:e>
                          </m:d>
                        </m:e>
                      </m:d>
                    </m:oMath>
                  </m:oMathPara>
                </a14:m>
                <a:endParaRPr lang="en-US" sz="1600" dirty="0"/>
              </a:p>
            </p:txBody>
          </p:sp>
        </mc:Choice>
        <mc:Fallback xmlns="">
          <p:sp>
            <p:nvSpPr>
              <p:cNvPr id="19" name="TextBox 18">
                <a:extLst>
                  <a:ext uri="{FF2B5EF4-FFF2-40B4-BE49-F238E27FC236}">
                    <a16:creationId xmlns:a16="http://schemas.microsoft.com/office/drawing/2014/main" id="{6D86FA7D-841F-459B-B5E0-47E13112F3AB}"/>
                  </a:ext>
                </a:extLst>
              </p:cNvPr>
              <p:cNvSpPr txBox="1">
                <a:spLocks noRot="1" noChangeAspect="1" noMove="1" noResize="1" noEditPoints="1" noAdjustHandles="1" noChangeArrowheads="1" noChangeShapeType="1" noTextEdit="1"/>
              </p:cNvSpPr>
              <p:nvPr/>
            </p:nvSpPr>
            <p:spPr>
              <a:xfrm>
                <a:off x="1481213" y="5896933"/>
                <a:ext cx="2863289" cy="55322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10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8DCE-EF2F-4DB3-92C4-F809D0566BB1}"/>
              </a:ext>
            </a:extLst>
          </p:cNvPr>
          <p:cNvSpPr>
            <a:spLocks noGrp="1"/>
          </p:cNvSpPr>
          <p:nvPr>
            <p:ph type="title"/>
          </p:nvPr>
        </p:nvSpPr>
        <p:spPr/>
        <p:txBody>
          <a:bodyPr/>
          <a:lstStyle/>
          <a:p>
            <a:r>
              <a:rPr lang="en-US" dirty="0"/>
              <a:t>Modo de </a:t>
            </a:r>
            <a:r>
              <a:rPr lang="en-US" dirty="0" err="1"/>
              <a:t>trabajo</a:t>
            </a:r>
            <a:endParaRPr lang="en-US" dirty="0"/>
          </a:p>
        </p:txBody>
      </p:sp>
      <p:sp>
        <p:nvSpPr>
          <p:cNvPr id="3" name="Content Placeholder 2">
            <a:extLst>
              <a:ext uri="{FF2B5EF4-FFF2-40B4-BE49-F238E27FC236}">
                <a16:creationId xmlns:a16="http://schemas.microsoft.com/office/drawing/2014/main" id="{85193058-410A-4818-8527-BD5B30470C2F}"/>
              </a:ext>
            </a:extLst>
          </p:cNvPr>
          <p:cNvSpPr>
            <a:spLocks noGrp="1"/>
          </p:cNvSpPr>
          <p:nvPr>
            <p:ph idx="1"/>
          </p:nvPr>
        </p:nvSpPr>
        <p:spPr/>
        <p:txBody>
          <a:bodyPr/>
          <a:lstStyle/>
          <a:p>
            <a:pPr marL="0" indent="0">
              <a:buNone/>
            </a:pPr>
            <a:r>
              <a:rPr lang="en-US" dirty="0" err="1"/>
              <a:t>Vamos</a:t>
            </a:r>
            <a:r>
              <a:rPr lang="en-US" dirty="0"/>
              <a:t> a </a:t>
            </a:r>
            <a:r>
              <a:rPr lang="en-US" dirty="0" err="1"/>
              <a:t>ajustar</a:t>
            </a:r>
            <a:r>
              <a:rPr lang="en-US" dirty="0"/>
              <a:t> </a:t>
            </a:r>
            <a:r>
              <a:rPr lang="en-US" dirty="0" err="1"/>
              <a:t>modelos</a:t>
            </a:r>
            <a:r>
              <a:rPr lang="en-US" dirty="0"/>
              <a:t> con stan de la </a:t>
            </a:r>
            <a:r>
              <a:rPr lang="en-US" dirty="0" err="1"/>
              <a:t>siguiente</a:t>
            </a:r>
            <a:r>
              <a:rPr lang="en-US" dirty="0"/>
              <a:t> </a:t>
            </a:r>
            <a:r>
              <a:rPr lang="en-US" dirty="0" err="1"/>
              <a:t>manera</a:t>
            </a:r>
            <a:r>
              <a:rPr lang="en-US" dirty="0"/>
              <a:t>: Les he </a:t>
            </a:r>
            <a:r>
              <a:rPr lang="en-US" dirty="0" err="1"/>
              <a:t>provisto</a:t>
            </a:r>
            <a:r>
              <a:rPr lang="en-US" dirty="0"/>
              <a:t> de un script </a:t>
            </a:r>
            <a:r>
              <a:rPr lang="en-US" dirty="0" err="1"/>
              <a:t>en</a:t>
            </a:r>
            <a:r>
              <a:rPr lang="en-US" dirty="0"/>
              <a:t> R y de </a:t>
            </a:r>
            <a:r>
              <a:rPr lang="en-US" dirty="0" err="1"/>
              <a:t>varios</a:t>
            </a:r>
            <a:r>
              <a:rPr lang="en-US" dirty="0"/>
              <a:t> </a:t>
            </a:r>
            <a:r>
              <a:rPr lang="en-US" dirty="0" err="1"/>
              <a:t>archivos</a:t>
            </a:r>
            <a:r>
              <a:rPr lang="en-US" dirty="0"/>
              <a:t> de </a:t>
            </a:r>
            <a:r>
              <a:rPr lang="en-US" dirty="0" err="1"/>
              <a:t>texto</a:t>
            </a:r>
            <a:r>
              <a:rPr lang="en-US" dirty="0"/>
              <a:t> con los </a:t>
            </a:r>
            <a:r>
              <a:rPr lang="en-US" dirty="0" err="1"/>
              <a:t>modelos</a:t>
            </a:r>
            <a:r>
              <a:rPr lang="en-US" dirty="0"/>
              <a:t> stan.</a:t>
            </a:r>
          </a:p>
          <a:p>
            <a:r>
              <a:rPr lang="en-US" dirty="0" err="1"/>
              <a:t>Realizaremos</a:t>
            </a:r>
            <a:r>
              <a:rPr lang="en-US" dirty="0"/>
              <a:t> un primer </a:t>
            </a:r>
            <a:r>
              <a:rPr lang="en-US" dirty="0" err="1"/>
              <a:t>ajuste</a:t>
            </a:r>
            <a:r>
              <a:rPr lang="en-US" dirty="0"/>
              <a:t> con un </a:t>
            </a:r>
            <a:r>
              <a:rPr lang="en-US" dirty="0" err="1"/>
              <a:t>esquema</a:t>
            </a:r>
            <a:r>
              <a:rPr lang="en-US" dirty="0"/>
              <a:t> </a:t>
            </a:r>
            <a:r>
              <a:rPr lang="en-US" dirty="0" err="1"/>
              <a:t>estandars</a:t>
            </a:r>
            <a:r>
              <a:rPr lang="en-US" dirty="0"/>
              <a:t>: burn in 1000, </a:t>
            </a:r>
            <a:r>
              <a:rPr lang="en-US" dirty="0" err="1"/>
              <a:t>cadena</a:t>
            </a:r>
            <a:r>
              <a:rPr lang="en-US" dirty="0"/>
              <a:t>: 10000, </a:t>
            </a:r>
            <a:r>
              <a:rPr lang="en-US" dirty="0" err="1"/>
              <a:t>raleo</a:t>
            </a:r>
            <a:r>
              <a:rPr lang="en-US" dirty="0"/>
              <a:t>=1.</a:t>
            </a:r>
          </a:p>
          <a:p>
            <a:r>
              <a:rPr lang="en-US" dirty="0" err="1"/>
              <a:t>Chequearemos</a:t>
            </a:r>
            <a:r>
              <a:rPr lang="en-US" dirty="0"/>
              <a:t> </a:t>
            </a:r>
            <a:r>
              <a:rPr lang="en-US" dirty="0" err="1"/>
              <a:t>convergencia</a:t>
            </a:r>
            <a:r>
              <a:rPr lang="en-US" dirty="0"/>
              <a:t>:</a:t>
            </a:r>
          </a:p>
          <a:p>
            <a:pPr lvl="1"/>
            <a:r>
              <a:rPr lang="en-US" dirty="0"/>
              <a:t>Es </a:t>
            </a:r>
            <a:r>
              <a:rPr lang="en-US" dirty="0" err="1"/>
              <a:t>adecuado</a:t>
            </a:r>
            <a:r>
              <a:rPr lang="en-US" dirty="0"/>
              <a:t> el Burn-in? (</a:t>
            </a:r>
            <a:r>
              <a:rPr lang="en-US" dirty="0" err="1"/>
              <a:t>Usamos</a:t>
            </a:r>
            <a:r>
              <a:rPr lang="en-US" dirty="0"/>
              <a:t> </a:t>
            </a:r>
            <a:r>
              <a:rPr lang="en-US" dirty="0" err="1"/>
              <a:t>Geweke</a:t>
            </a:r>
            <a:r>
              <a:rPr lang="en-US" dirty="0"/>
              <a:t>)</a:t>
            </a:r>
          </a:p>
          <a:p>
            <a:pPr lvl="1"/>
            <a:r>
              <a:rPr lang="en-US" dirty="0"/>
              <a:t> Es </a:t>
            </a:r>
            <a:r>
              <a:rPr lang="en-US" dirty="0" err="1"/>
              <a:t>adecuada</a:t>
            </a:r>
            <a:r>
              <a:rPr lang="en-US" dirty="0"/>
              <a:t> la longitude de </a:t>
            </a:r>
            <a:r>
              <a:rPr lang="en-US" dirty="0" err="1"/>
              <a:t>cadena</a:t>
            </a:r>
            <a:r>
              <a:rPr lang="en-US" dirty="0"/>
              <a:t>? (</a:t>
            </a:r>
            <a:r>
              <a:rPr lang="en-US" dirty="0" err="1"/>
              <a:t>Usamos</a:t>
            </a:r>
            <a:r>
              <a:rPr lang="en-US" dirty="0"/>
              <a:t> ESS, MCERROR)</a:t>
            </a:r>
          </a:p>
          <a:p>
            <a:r>
              <a:rPr lang="en-US" dirty="0"/>
              <a:t>Una </a:t>
            </a:r>
            <a:r>
              <a:rPr lang="en-US" dirty="0" err="1"/>
              <a:t>vez</a:t>
            </a:r>
            <a:r>
              <a:rPr lang="en-US" dirty="0"/>
              <a:t> que </a:t>
            </a:r>
            <a:r>
              <a:rPr lang="en-US" dirty="0" err="1"/>
              <a:t>tengamos</a:t>
            </a:r>
            <a:r>
              <a:rPr lang="en-US" dirty="0"/>
              <a:t> un </a:t>
            </a:r>
            <a:r>
              <a:rPr lang="en-US" dirty="0" err="1"/>
              <a:t>buen</a:t>
            </a:r>
            <a:r>
              <a:rPr lang="en-US" dirty="0"/>
              <a:t> </a:t>
            </a:r>
            <a:r>
              <a:rPr lang="en-US" dirty="0" err="1"/>
              <a:t>muestreo</a:t>
            </a:r>
            <a:r>
              <a:rPr lang="en-US" dirty="0"/>
              <a:t>, </a:t>
            </a:r>
            <a:r>
              <a:rPr lang="en-US" dirty="0" err="1"/>
              <a:t>realizamos</a:t>
            </a:r>
            <a:r>
              <a:rPr lang="en-US" dirty="0"/>
              <a:t> </a:t>
            </a:r>
            <a:r>
              <a:rPr lang="en-US" dirty="0" err="1"/>
              <a:t>inferencia</a:t>
            </a:r>
            <a:r>
              <a:rPr lang="en-US" dirty="0"/>
              <a:t> posterior.</a:t>
            </a:r>
          </a:p>
          <a:p>
            <a:r>
              <a:rPr lang="en-US" dirty="0" err="1"/>
              <a:t>Resultados</a:t>
            </a:r>
            <a:r>
              <a:rPr lang="en-US" dirty="0"/>
              <a:t>: http://rpubs.com/steibelj/mini_curso_CD</a:t>
            </a:r>
          </a:p>
          <a:p>
            <a:pPr marL="0" indent="0">
              <a:buNone/>
            </a:pPr>
            <a:endParaRPr lang="en-US" dirty="0"/>
          </a:p>
        </p:txBody>
      </p:sp>
    </p:spTree>
    <p:extLst>
      <p:ext uri="{BB962C8B-B14F-4D97-AF65-F5344CB8AC3E}">
        <p14:creationId xmlns:p14="http://schemas.microsoft.com/office/powerpoint/2010/main" val="425707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0E5F325-F972-4794-A897-5F90F8E33EA6}"/>
              </a:ext>
            </a:extLst>
          </p:cNvPr>
          <p:cNvSpPr>
            <a:spLocks noGrp="1" noChangeArrowheads="1"/>
          </p:cNvSpPr>
          <p:nvPr>
            <p:ph type="title"/>
          </p:nvPr>
        </p:nvSpPr>
        <p:spPr/>
        <p:txBody>
          <a:bodyPr>
            <a:normAutofit fontScale="90000"/>
          </a:bodyPr>
          <a:lstStyle/>
          <a:p>
            <a:r>
              <a:rPr lang="en-US" altLang="en-US" dirty="0" err="1"/>
              <a:t>Probabilidad</a:t>
            </a:r>
            <a:r>
              <a:rPr lang="en-US" altLang="en-US" dirty="0"/>
              <a:t> </a:t>
            </a:r>
            <a:r>
              <a:rPr lang="en-US" altLang="en-US" u="sng" dirty="0" err="1"/>
              <a:t>Condicional</a:t>
            </a:r>
            <a:endParaRPr lang="en-US" altLang="en-US" dirty="0"/>
          </a:p>
        </p:txBody>
      </p:sp>
      <p:sp>
        <p:nvSpPr>
          <p:cNvPr id="13317" name="Oval 5">
            <a:extLst>
              <a:ext uri="{FF2B5EF4-FFF2-40B4-BE49-F238E27FC236}">
                <a16:creationId xmlns:a16="http://schemas.microsoft.com/office/drawing/2014/main" id="{811AE6C5-E23A-4A10-8266-F09AD556EADC}"/>
              </a:ext>
            </a:extLst>
          </p:cNvPr>
          <p:cNvSpPr>
            <a:spLocks noChangeArrowheads="1"/>
          </p:cNvSpPr>
          <p:nvPr/>
        </p:nvSpPr>
        <p:spPr bwMode="auto">
          <a:xfrm>
            <a:off x="533400" y="2373313"/>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Oval 6">
            <a:extLst>
              <a:ext uri="{FF2B5EF4-FFF2-40B4-BE49-F238E27FC236}">
                <a16:creationId xmlns:a16="http://schemas.microsoft.com/office/drawing/2014/main" id="{4D024585-BD16-42D7-B672-7A51FE494616}"/>
              </a:ext>
            </a:extLst>
          </p:cNvPr>
          <p:cNvSpPr>
            <a:spLocks noChangeArrowheads="1"/>
          </p:cNvSpPr>
          <p:nvPr/>
        </p:nvSpPr>
        <p:spPr bwMode="auto">
          <a:xfrm>
            <a:off x="2286000" y="2297113"/>
            <a:ext cx="2819400" cy="24384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9" name="Text Box 7">
            <a:extLst>
              <a:ext uri="{FF2B5EF4-FFF2-40B4-BE49-F238E27FC236}">
                <a16:creationId xmlns:a16="http://schemas.microsoft.com/office/drawing/2014/main" id="{3F6D8D09-D792-4FFB-B05B-359A366B6CE9}"/>
              </a:ext>
            </a:extLst>
          </p:cNvPr>
          <p:cNvSpPr txBox="1">
            <a:spLocks noChangeArrowheads="1"/>
          </p:cNvSpPr>
          <p:nvPr/>
        </p:nvSpPr>
        <p:spPr bwMode="auto">
          <a:xfrm>
            <a:off x="914400" y="2830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13320" name="Text Box 8">
            <a:extLst>
              <a:ext uri="{FF2B5EF4-FFF2-40B4-BE49-F238E27FC236}">
                <a16:creationId xmlns:a16="http://schemas.microsoft.com/office/drawing/2014/main" id="{19677E0C-E0AE-462D-9839-4A34A0098A2A}"/>
              </a:ext>
            </a:extLst>
          </p:cNvPr>
          <p:cNvSpPr txBox="1">
            <a:spLocks noChangeArrowheads="1"/>
          </p:cNvSpPr>
          <p:nvPr/>
        </p:nvSpPr>
        <p:spPr bwMode="auto">
          <a:xfrm>
            <a:off x="3886200" y="2463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B</a:t>
            </a:r>
          </a:p>
        </p:txBody>
      </p:sp>
      <p:sp>
        <p:nvSpPr>
          <p:cNvPr id="13322" name="Text Box 10">
            <a:extLst>
              <a:ext uri="{FF2B5EF4-FFF2-40B4-BE49-F238E27FC236}">
                <a16:creationId xmlns:a16="http://schemas.microsoft.com/office/drawing/2014/main" id="{7E48AE48-3C3C-413A-BD93-B77422EA8AB7}"/>
              </a:ext>
            </a:extLst>
          </p:cNvPr>
          <p:cNvSpPr txBox="1">
            <a:spLocks noChangeArrowheads="1"/>
          </p:cNvSpPr>
          <p:nvPr/>
        </p:nvSpPr>
        <p:spPr bwMode="auto">
          <a:xfrm>
            <a:off x="2859088" y="5748338"/>
            <a:ext cx="985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rPr>
              <a:t>P(A|B)=</a:t>
            </a:r>
          </a:p>
        </p:txBody>
      </p:sp>
      <p:sp>
        <p:nvSpPr>
          <p:cNvPr id="13323" name="Line 11">
            <a:extLst>
              <a:ext uri="{FF2B5EF4-FFF2-40B4-BE49-F238E27FC236}">
                <a16:creationId xmlns:a16="http://schemas.microsoft.com/office/drawing/2014/main" id="{D48E69CD-C29B-4A04-98A4-4428127B06DB}"/>
              </a:ext>
            </a:extLst>
          </p:cNvPr>
          <p:cNvSpPr>
            <a:spLocks noChangeShapeType="1"/>
          </p:cNvSpPr>
          <p:nvPr/>
        </p:nvSpPr>
        <p:spPr bwMode="auto">
          <a:xfrm>
            <a:off x="3789363" y="5940425"/>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Text Box 12">
            <a:extLst>
              <a:ext uri="{FF2B5EF4-FFF2-40B4-BE49-F238E27FC236}">
                <a16:creationId xmlns:a16="http://schemas.microsoft.com/office/drawing/2014/main" id="{85BD1ECA-A112-4876-9631-0B1D56C244E2}"/>
              </a:ext>
            </a:extLst>
          </p:cNvPr>
          <p:cNvSpPr txBox="1">
            <a:spLocks noChangeArrowheads="1"/>
          </p:cNvSpPr>
          <p:nvPr/>
        </p:nvSpPr>
        <p:spPr bwMode="auto">
          <a:xfrm>
            <a:off x="3752850" y="5497513"/>
            <a:ext cx="1027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25" name="Text Box 13">
            <a:extLst>
              <a:ext uri="{FF2B5EF4-FFF2-40B4-BE49-F238E27FC236}">
                <a16:creationId xmlns:a16="http://schemas.microsoft.com/office/drawing/2014/main" id="{265985CB-C465-4433-A8DD-41D5670B9380}"/>
              </a:ext>
            </a:extLst>
          </p:cNvPr>
          <p:cNvSpPr txBox="1">
            <a:spLocks noChangeArrowheads="1"/>
          </p:cNvSpPr>
          <p:nvPr/>
        </p:nvSpPr>
        <p:spPr bwMode="auto">
          <a:xfrm>
            <a:off x="3905250" y="5957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a:t>
            </a:r>
          </a:p>
        </p:txBody>
      </p:sp>
      <p:sp>
        <p:nvSpPr>
          <p:cNvPr id="13329" name="Line 17">
            <a:extLst>
              <a:ext uri="{FF2B5EF4-FFF2-40B4-BE49-F238E27FC236}">
                <a16:creationId xmlns:a16="http://schemas.microsoft.com/office/drawing/2014/main" id="{38249403-65F8-432D-AAB6-19D42CC36E15}"/>
              </a:ext>
            </a:extLst>
          </p:cNvPr>
          <p:cNvSpPr>
            <a:spLocks noChangeShapeType="1"/>
          </p:cNvSpPr>
          <p:nvPr/>
        </p:nvSpPr>
        <p:spPr bwMode="auto">
          <a:xfrm flipH="1">
            <a:off x="4876800" y="2601913"/>
            <a:ext cx="1524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Text Box 18">
            <a:extLst>
              <a:ext uri="{FF2B5EF4-FFF2-40B4-BE49-F238E27FC236}">
                <a16:creationId xmlns:a16="http://schemas.microsoft.com/office/drawing/2014/main" id="{CF3BAE59-3C43-42EE-A079-FF6586F582F4}"/>
              </a:ext>
            </a:extLst>
          </p:cNvPr>
          <p:cNvSpPr txBox="1">
            <a:spLocks noChangeArrowheads="1"/>
          </p:cNvSpPr>
          <p:nvPr/>
        </p:nvSpPr>
        <p:spPr bwMode="auto">
          <a:xfrm>
            <a:off x="5429250" y="2220913"/>
            <a:ext cx="3698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nuevo </a:t>
            </a:r>
            <a:r>
              <a:rPr lang="en-US" altLang="en-US" sz="1800" dirty="0" err="1">
                <a:solidFill>
                  <a:schemeClr val="tx1"/>
                </a:solidFill>
                <a:latin typeface="Arial" panose="020B0604020202020204" pitchFamily="34" charset="0"/>
                <a:cs typeface="Arial" panose="020B0604020202020204" pitchFamily="34" charset="0"/>
              </a:rPr>
              <a:t>espacio</a:t>
            </a:r>
            <a:r>
              <a:rPr lang="en-US" altLang="en-US" sz="1800" dirty="0">
                <a:solidFill>
                  <a:schemeClr val="tx1"/>
                </a:solidFill>
                <a:latin typeface="Arial" panose="020B0604020202020204" pitchFamily="34" charset="0"/>
                <a:cs typeface="Arial" panose="020B0604020202020204" pitchFamily="34" charset="0"/>
              </a:rPr>
              <a:t> </a:t>
            </a:r>
            <a:r>
              <a:rPr lang="en-US" altLang="en-US" sz="1800" dirty="0" err="1">
                <a:solidFill>
                  <a:schemeClr val="tx1"/>
                </a:solidFill>
                <a:latin typeface="Arial" panose="020B0604020202020204" pitchFamily="34" charset="0"/>
                <a:cs typeface="Arial" panose="020B0604020202020204" pitchFamily="34" charset="0"/>
              </a:rPr>
              <a:t>muestral</a:t>
            </a:r>
            <a:endParaRPr lang="en-US" altLang="en-US" sz="1800" dirty="0">
              <a:solidFill>
                <a:schemeClr val="tx1"/>
              </a:solidFill>
              <a:latin typeface="Arial" panose="020B0604020202020204" pitchFamily="34" charset="0"/>
              <a:cs typeface="Arial" panose="020B0604020202020204" pitchFamily="34" charset="0"/>
            </a:endParaRPr>
          </a:p>
        </p:txBody>
      </p:sp>
      <p:sp>
        <p:nvSpPr>
          <p:cNvPr id="13331" name="Rectangle 19">
            <a:extLst>
              <a:ext uri="{FF2B5EF4-FFF2-40B4-BE49-F238E27FC236}">
                <a16:creationId xmlns:a16="http://schemas.microsoft.com/office/drawing/2014/main" id="{2F884133-74C9-4FD8-8335-A4416228763D}"/>
              </a:ext>
            </a:extLst>
          </p:cNvPr>
          <p:cNvSpPr>
            <a:spLocks noChangeArrowheads="1"/>
          </p:cNvSpPr>
          <p:nvPr/>
        </p:nvSpPr>
        <p:spPr bwMode="auto">
          <a:xfrm>
            <a:off x="6489700" y="2616200"/>
            <a:ext cx="901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P(B)=1</a:t>
            </a:r>
          </a:p>
        </p:txBody>
      </p:sp>
      <p:sp>
        <p:nvSpPr>
          <p:cNvPr id="13333" name="Line 21">
            <a:extLst>
              <a:ext uri="{FF2B5EF4-FFF2-40B4-BE49-F238E27FC236}">
                <a16:creationId xmlns:a16="http://schemas.microsoft.com/office/drawing/2014/main" id="{D48BD60C-AA2F-4C5F-B9ED-FAE4EB6FEB4D}"/>
              </a:ext>
            </a:extLst>
          </p:cNvPr>
          <p:cNvSpPr>
            <a:spLocks noChangeShapeType="1"/>
          </p:cNvSpPr>
          <p:nvPr/>
        </p:nvSpPr>
        <p:spPr bwMode="auto">
          <a:xfrm flipH="1">
            <a:off x="2362200" y="2940050"/>
            <a:ext cx="228600" cy="1524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a:extLst>
              <a:ext uri="{FF2B5EF4-FFF2-40B4-BE49-F238E27FC236}">
                <a16:creationId xmlns:a16="http://schemas.microsoft.com/office/drawing/2014/main" id="{DEB0B81B-932C-43AC-A35B-B1D6DE437305}"/>
              </a:ext>
            </a:extLst>
          </p:cNvPr>
          <p:cNvSpPr>
            <a:spLocks noChangeShapeType="1"/>
          </p:cNvSpPr>
          <p:nvPr/>
        </p:nvSpPr>
        <p:spPr bwMode="auto">
          <a:xfrm flipH="1">
            <a:off x="2314575" y="3044825"/>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a:extLst>
              <a:ext uri="{FF2B5EF4-FFF2-40B4-BE49-F238E27FC236}">
                <a16:creationId xmlns:a16="http://schemas.microsoft.com/office/drawing/2014/main" id="{5BA050B1-E654-410B-ABF0-388FEEB2FCFC}"/>
              </a:ext>
            </a:extLst>
          </p:cNvPr>
          <p:cNvSpPr>
            <a:spLocks noChangeShapeType="1"/>
          </p:cNvSpPr>
          <p:nvPr/>
        </p:nvSpPr>
        <p:spPr bwMode="auto">
          <a:xfrm flipH="1">
            <a:off x="2314575" y="3197225"/>
            <a:ext cx="381000"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a:extLst>
              <a:ext uri="{FF2B5EF4-FFF2-40B4-BE49-F238E27FC236}">
                <a16:creationId xmlns:a16="http://schemas.microsoft.com/office/drawing/2014/main" id="{A2EE53EA-84D2-42C6-BFCB-02B58FD963F7}"/>
              </a:ext>
            </a:extLst>
          </p:cNvPr>
          <p:cNvSpPr>
            <a:spLocks noChangeShapeType="1"/>
          </p:cNvSpPr>
          <p:nvPr/>
        </p:nvSpPr>
        <p:spPr bwMode="auto">
          <a:xfrm flipH="1">
            <a:off x="2286000" y="32877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Line 25">
            <a:extLst>
              <a:ext uri="{FF2B5EF4-FFF2-40B4-BE49-F238E27FC236}">
                <a16:creationId xmlns:a16="http://schemas.microsoft.com/office/drawing/2014/main" id="{7F14AA91-8C6E-451C-B1AC-76DBB0AE0D5F}"/>
              </a:ext>
            </a:extLst>
          </p:cNvPr>
          <p:cNvSpPr>
            <a:spLocks noChangeShapeType="1"/>
          </p:cNvSpPr>
          <p:nvPr/>
        </p:nvSpPr>
        <p:spPr bwMode="auto">
          <a:xfrm flipH="1">
            <a:off x="2286000" y="3440113"/>
            <a:ext cx="457200" cy="3048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Line 26">
            <a:extLst>
              <a:ext uri="{FF2B5EF4-FFF2-40B4-BE49-F238E27FC236}">
                <a16:creationId xmlns:a16="http://schemas.microsoft.com/office/drawing/2014/main" id="{4B1D9722-CAEA-4B6D-B63B-C7911F19831F}"/>
              </a:ext>
            </a:extLst>
          </p:cNvPr>
          <p:cNvSpPr>
            <a:spLocks noChangeShapeType="1"/>
          </p:cNvSpPr>
          <p:nvPr/>
        </p:nvSpPr>
        <p:spPr bwMode="auto">
          <a:xfrm flipH="1">
            <a:off x="2362200" y="3668713"/>
            <a:ext cx="366713" cy="2286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Text Box 27">
            <a:extLst>
              <a:ext uri="{FF2B5EF4-FFF2-40B4-BE49-F238E27FC236}">
                <a16:creationId xmlns:a16="http://schemas.microsoft.com/office/drawing/2014/main" id="{1A41E0AB-4153-46BE-A307-09C28A073FA8}"/>
              </a:ext>
            </a:extLst>
          </p:cNvPr>
          <p:cNvSpPr txBox="1">
            <a:spLocks noChangeArrowheads="1"/>
          </p:cNvSpPr>
          <p:nvPr/>
        </p:nvSpPr>
        <p:spPr bwMode="auto">
          <a:xfrm>
            <a:off x="6288088" y="4735513"/>
            <a:ext cx="10271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a:solidFill>
                  <a:schemeClr val="tx1"/>
                </a:solidFill>
                <a:latin typeface="Arial" panose="020B0604020202020204" pitchFamily="34" charset="0"/>
                <a:cs typeface="Arial" panose="020B0604020202020204" pitchFamily="34" charset="0"/>
                <a:sym typeface="Symbol" panose="05050102010706020507" pitchFamily="18" charset="2"/>
              </a:rPr>
              <a:t>P(AB)</a:t>
            </a:r>
          </a:p>
        </p:txBody>
      </p:sp>
      <p:sp>
        <p:nvSpPr>
          <p:cNvPr id="13340" name="Line 28">
            <a:extLst>
              <a:ext uri="{FF2B5EF4-FFF2-40B4-BE49-F238E27FC236}">
                <a16:creationId xmlns:a16="http://schemas.microsoft.com/office/drawing/2014/main" id="{5D2CF28C-61D6-4106-8BDB-9AEF0995E0D0}"/>
              </a:ext>
            </a:extLst>
          </p:cNvPr>
          <p:cNvSpPr>
            <a:spLocks noChangeShapeType="1"/>
          </p:cNvSpPr>
          <p:nvPr/>
        </p:nvSpPr>
        <p:spPr bwMode="auto">
          <a:xfrm flipH="1" flipV="1">
            <a:off x="2667000" y="3668713"/>
            <a:ext cx="3200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1" name="Text Box 29">
            <a:extLst>
              <a:ext uri="{FF2B5EF4-FFF2-40B4-BE49-F238E27FC236}">
                <a16:creationId xmlns:a16="http://schemas.microsoft.com/office/drawing/2014/main" id="{DF016422-AC74-4BFF-B345-3C41FE6651F2}"/>
              </a:ext>
            </a:extLst>
          </p:cNvPr>
          <p:cNvSpPr txBox="1">
            <a:spLocks noChangeArrowheads="1"/>
          </p:cNvSpPr>
          <p:nvPr/>
        </p:nvSpPr>
        <p:spPr bwMode="auto">
          <a:xfrm>
            <a:off x="6019800" y="4368800"/>
            <a:ext cx="19543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800" dirty="0" err="1">
                <a:solidFill>
                  <a:schemeClr val="tx1"/>
                </a:solidFill>
                <a:latin typeface="Arial" panose="020B0604020202020204" pitchFamily="34" charset="0"/>
                <a:cs typeface="Arial" panose="020B0604020202020204" pitchFamily="34" charset="0"/>
              </a:rPr>
              <a:t>Esto</a:t>
            </a:r>
            <a:r>
              <a:rPr lang="en-US" altLang="en-US" sz="1800" dirty="0">
                <a:solidFill>
                  <a:schemeClr val="tx1"/>
                </a:solidFill>
                <a:latin typeface="Arial" panose="020B0604020202020204" pitchFamily="34" charset="0"/>
                <a:cs typeface="Arial" panose="020B0604020202020204" pitchFamily="34" charset="0"/>
              </a:rPr>
              <a:t> es el </a:t>
            </a:r>
            <a:r>
              <a:rPr lang="en-US" altLang="en-US" sz="1800" dirty="0" err="1">
                <a:solidFill>
                  <a:schemeClr val="tx1"/>
                </a:solidFill>
                <a:latin typeface="Arial" panose="020B0604020202020204" pitchFamily="34" charset="0"/>
                <a:cs typeface="Arial" panose="020B0604020202020204" pitchFamily="34" charset="0"/>
              </a:rPr>
              <a:t>evento</a:t>
            </a:r>
            <a:endParaRPr lang="en-US" altLang="en-US" sz="18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F5F1-DB3F-4519-9A59-13B51EDCAADD}"/>
              </a:ext>
            </a:extLst>
          </p:cNvPr>
          <p:cNvSpPr>
            <a:spLocks noGrp="1"/>
          </p:cNvSpPr>
          <p:nvPr>
            <p:ph type="title"/>
          </p:nvPr>
        </p:nvSpPr>
        <p:spPr/>
        <p:txBody>
          <a:bodyPr/>
          <a:lstStyle/>
          <a:p>
            <a:r>
              <a:rPr lang="en-US" dirty="0" err="1"/>
              <a:t>Comparación</a:t>
            </a:r>
            <a:r>
              <a:rPr lang="en-US" dirty="0"/>
              <a:t> de </a:t>
            </a:r>
            <a:r>
              <a:rPr lang="en-US" dirty="0" err="1"/>
              <a:t>resultados</a:t>
            </a:r>
            <a:r>
              <a:rPr lang="en-US" dirty="0"/>
              <a:t> con….</a:t>
            </a:r>
          </a:p>
        </p:txBody>
      </p:sp>
      <p:sp>
        <p:nvSpPr>
          <p:cNvPr id="3" name="Content Placeholder 2">
            <a:extLst>
              <a:ext uri="{FF2B5EF4-FFF2-40B4-BE49-F238E27FC236}">
                <a16:creationId xmlns:a16="http://schemas.microsoft.com/office/drawing/2014/main" id="{7AA4384B-CF05-45F9-AD35-996FB5003135}"/>
              </a:ext>
            </a:extLst>
          </p:cNvPr>
          <p:cNvSpPr>
            <a:spLocks noGrp="1"/>
          </p:cNvSpPr>
          <p:nvPr>
            <p:ph idx="1"/>
          </p:nvPr>
        </p:nvSpPr>
        <p:spPr>
          <a:xfrm>
            <a:off x="457200" y="1835543"/>
            <a:ext cx="8229600" cy="4419600"/>
          </a:xfrm>
        </p:spPr>
        <p:txBody>
          <a:bodyPr/>
          <a:lstStyle/>
          <a:p>
            <a:r>
              <a:rPr lang="en-US" dirty="0" err="1"/>
              <a:t>Modelo</a:t>
            </a:r>
            <a:r>
              <a:rPr lang="en-US" dirty="0"/>
              <a:t> </a:t>
            </a:r>
            <a:r>
              <a:rPr lang="en-US" dirty="0" err="1"/>
              <a:t>efectos</a:t>
            </a:r>
            <a:r>
              <a:rPr lang="en-US" dirty="0"/>
              <a:t> </a:t>
            </a:r>
            <a:r>
              <a:rPr lang="en-US" dirty="0" err="1"/>
              <a:t>fijos</a:t>
            </a:r>
            <a:r>
              <a:rPr lang="en-US" dirty="0"/>
              <a:t>: </a:t>
            </a:r>
            <a:r>
              <a:rPr lang="en-US" dirty="0" err="1"/>
              <a:t>lmer</a:t>
            </a:r>
            <a:endParaRPr lang="en-US" dirty="0"/>
          </a:p>
          <a:p>
            <a:r>
              <a:rPr lang="en-US" dirty="0" err="1"/>
              <a:t>Modelo</a:t>
            </a:r>
            <a:r>
              <a:rPr lang="en-US" dirty="0"/>
              <a:t> 1 </a:t>
            </a:r>
            <a:r>
              <a:rPr lang="en-US" dirty="0" err="1"/>
              <a:t>efecto</a:t>
            </a:r>
            <a:r>
              <a:rPr lang="en-US" dirty="0"/>
              <a:t> </a:t>
            </a:r>
            <a:r>
              <a:rPr lang="en-US" dirty="0" err="1"/>
              <a:t>aleatorio</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aleatorios</a:t>
            </a:r>
            <a:r>
              <a:rPr lang="en-US" dirty="0"/>
              <a:t> </a:t>
            </a:r>
            <a:r>
              <a:rPr lang="en-US" dirty="0" err="1"/>
              <a:t>independientes</a:t>
            </a:r>
            <a:r>
              <a:rPr lang="en-US" dirty="0"/>
              <a:t>: </a:t>
            </a:r>
            <a:r>
              <a:rPr lang="en-US" dirty="0" err="1"/>
              <a:t>lmer</a:t>
            </a:r>
            <a:endParaRPr lang="en-US" dirty="0"/>
          </a:p>
          <a:p>
            <a:r>
              <a:rPr lang="en-US" dirty="0" err="1"/>
              <a:t>Modelo</a:t>
            </a:r>
            <a:r>
              <a:rPr lang="en-US" dirty="0"/>
              <a:t> 2 </a:t>
            </a:r>
            <a:r>
              <a:rPr lang="en-US" dirty="0" err="1"/>
              <a:t>efectos</a:t>
            </a:r>
            <a:r>
              <a:rPr lang="en-US" dirty="0"/>
              <a:t> </a:t>
            </a:r>
            <a:r>
              <a:rPr lang="en-US" dirty="0" err="1"/>
              <a:t>correlacionados</a:t>
            </a:r>
            <a:r>
              <a:rPr lang="en-US" dirty="0"/>
              <a:t>: </a:t>
            </a:r>
            <a:r>
              <a:rPr lang="en-US" strike="sngStrike" dirty="0" err="1">
                <a:solidFill>
                  <a:srgbClr val="FF0000"/>
                </a:solidFill>
              </a:rPr>
              <a:t>lmer</a:t>
            </a:r>
            <a:endParaRPr lang="en-US" strike="sngStrike" dirty="0">
              <a:solidFill>
                <a:srgbClr val="FF0000"/>
              </a:solidFill>
            </a:endParaRPr>
          </a:p>
          <a:p>
            <a:pPr marL="0" indent="0">
              <a:buNone/>
            </a:pPr>
            <a:endParaRPr lang="en-US" strike="sngStrike" dirty="0">
              <a:solidFill>
                <a:srgbClr val="FF0000"/>
              </a:solidFill>
            </a:endParaRPr>
          </a:p>
          <a:p>
            <a:pPr marL="0" indent="0">
              <a:buNone/>
            </a:pPr>
            <a:r>
              <a:rPr lang="en-US" dirty="0">
                <a:solidFill>
                  <a:schemeClr val="tx1"/>
                </a:solidFill>
              </a:rPr>
              <a:t>No </a:t>
            </a:r>
            <a:r>
              <a:rPr lang="en-US" dirty="0" err="1">
                <a:solidFill>
                  <a:schemeClr val="tx1"/>
                </a:solidFill>
              </a:rPr>
              <a:t>podemos</a:t>
            </a:r>
            <a:r>
              <a:rPr lang="en-US" dirty="0">
                <a:solidFill>
                  <a:schemeClr val="tx1"/>
                </a:solidFill>
              </a:rPr>
              <a:t> </a:t>
            </a:r>
            <a:r>
              <a:rPr lang="en-US" dirty="0" err="1">
                <a:solidFill>
                  <a:schemeClr val="tx1"/>
                </a:solidFill>
              </a:rPr>
              <a:t>usar</a:t>
            </a:r>
            <a:r>
              <a:rPr lang="en-US" dirty="0">
                <a:solidFill>
                  <a:schemeClr val="tx1"/>
                </a:solidFill>
              </a:rPr>
              <a:t> </a:t>
            </a:r>
            <a:r>
              <a:rPr lang="en-US" dirty="0" err="1">
                <a:solidFill>
                  <a:schemeClr val="tx1"/>
                </a:solidFill>
              </a:rPr>
              <a:t>lmer</a:t>
            </a:r>
            <a:r>
              <a:rPr lang="en-US" dirty="0">
                <a:solidFill>
                  <a:schemeClr val="tx1"/>
                </a:solidFill>
              </a:rPr>
              <a:t> para el </a:t>
            </a:r>
            <a:r>
              <a:rPr lang="en-US" dirty="0" err="1">
                <a:solidFill>
                  <a:schemeClr val="tx1"/>
                </a:solidFill>
              </a:rPr>
              <a:t>caso</a:t>
            </a:r>
            <a:r>
              <a:rPr lang="en-US" dirty="0">
                <a:solidFill>
                  <a:schemeClr val="tx1"/>
                </a:solidFill>
              </a:rPr>
              <a:t> de dos </a:t>
            </a:r>
            <a:r>
              <a:rPr lang="en-US" dirty="0" err="1">
                <a:solidFill>
                  <a:schemeClr val="tx1"/>
                </a:solidFill>
              </a:rPr>
              <a:t>efectos</a:t>
            </a:r>
            <a:r>
              <a:rPr lang="en-US" dirty="0">
                <a:solidFill>
                  <a:schemeClr val="tx1"/>
                </a:solidFill>
              </a:rPr>
              <a:t> </a:t>
            </a:r>
            <a:r>
              <a:rPr lang="en-US" dirty="0" err="1">
                <a:solidFill>
                  <a:schemeClr val="tx1"/>
                </a:solidFill>
              </a:rPr>
              <a:t>aleatorios</a:t>
            </a:r>
            <a:r>
              <a:rPr lang="en-US" dirty="0">
                <a:solidFill>
                  <a:schemeClr val="tx1"/>
                </a:solidFill>
              </a:rPr>
              <a:t> </a:t>
            </a:r>
            <a:r>
              <a:rPr lang="en-US" dirty="0" err="1">
                <a:solidFill>
                  <a:schemeClr val="tx1"/>
                </a:solidFill>
              </a:rPr>
              <a:t>correlacionados</a:t>
            </a:r>
            <a:r>
              <a:rPr lang="en-US" dirty="0">
                <a:solidFill>
                  <a:schemeClr val="tx1"/>
                </a:solidFill>
              </a:rPr>
              <a:t>… </a:t>
            </a:r>
            <a:r>
              <a:rPr lang="en-US" dirty="0" err="1">
                <a:solidFill>
                  <a:schemeClr val="tx1"/>
                </a:solidFill>
              </a:rPr>
              <a:t>pero</a:t>
            </a:r>
            <a:r>
              <a:rPr lang="en-US" dirty="0">
                <a:solidFill>
                  <a:schemeClr val="tx1"/>
                </a:solidFill>
              </a:rPr>
              <a:t> Podemos </a:t>
            </a:r>
            <a:r>
              <a:rPr lang="en-US" dirty="0" err="1">
                <a:solidFill>
                  <a:schemeClr val="tx1"/>
                </a:solidFill>
              </a:rPr>
              <a:t>usar</a:t>
            </a:r>
            <a:r>
              <a:rPr lang="en-US" dirty="0">
                <a:solidFill>
                  <a:schemeClr val="tx1"/>
                </a:solidFill>
              </a:rPr>
              <a:t> STAN!</a:t>
            </a:r>
          </a:p>
        </p:txBody>
      </p:sp>
    </p:spTree>
    <p:extLst>
      <p:ext uri="{BB962C8B-B14F-4D97-AF65-F5344CB8AC3E}">
        <p14:creationId xmlns:p14="http://schemas.microsoft.com/office/powerpoint/2010/main" val="980144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B051-37A0-4B84-AC68-37894B1B80B5}"/>
              </a:ext>
            </a:extLst>
          </p:cNvPr>
          <p:cNvSpPr>
            <a:spLocks noGrp="1"/>
          </p:cNvSpPr>
          <p:nvPr>
            <p:ph type="title"/>
          </p:nvPr>
        </p:nvSpPr>
        <p:spPr>
          <a:xfrm>
            <a:off x="11337" y="568411"/>
            <a:ext cx="9132663" cy="539206"/>
          </a:xfrm>
        </p:spPr>
        <p:txBody>
          <a:bodyPr>
            <a:normAutofit fontScale="90000"/>
          </a:bodyPr>
          <a:lstStyle/>
          <a:p>
            <a:r>
              <a:rPr lang="en-US" dirty="0" err="1"/>
              <a:t>Sintaxis</a:t>
            </a:r>
            <a:r>
              <a:rPr lang="en-US" dirty="0"/>
              <a:t> de Stan </a:t>
            </a:r>
          </a:p>
        </p:txBody>
      </p:sp>
      <p:pic>
        <p:nvPicPr>
          <p:cNvPr id="4" name="Picture 3">
            <a:extLst>
              <a:ext uri="{FF2B5EF4-FFF2-40B4-BE49-F238E27FC236}">
                <a16:creationId xmlns:a16="http://schemas.microsoft.com/office/drawing/2014/main" id="{EBC1140B-404E-4EDC-B53E-748711547CF1}"/>
              </a:ext>
            </a:extLst>
          </p:cNvPr>
          <p:cNvPicPr>
            <a:picLocks noChangeAspect="1"/>
          </p:cNvPicPr>
          <p:nvPr/>
        </p:nvPicPr>
        <p:blipFill>
          <a:blip r:embed="rId2"/>
          <a:stretch>
            <a:fillRect/>
          </a:stretch>
        </p:blipFill>
        <p:spPr>
          <a:xfrm>
            <a:off x="11337" y="1107617"/>
            <a:ext cx="6030777" cy="5663885"/>
          </a:xfrm>
          <a:prstGeom prst="rect">
            <a:avLst/>
          </a:prstGeom>
        </p:spPr>
      </p:pic>
      <p:sp>
        <p:nvSpPr>
          <p:cNvPr id="3" name="TextBox 2">
            <a:extLst>
              <a:ext uri="{FF2B5EF4-FFF2-40B4-BE49-F238E27FC236}">
                <a16:creationId xmlns:a16="http://schemas.microsoft.com/office/drawing/2014/main" id="{296D6EB4-1E68-451B-A41F-1EA398977730}"/>
              </a:ext>
            </a:extLst>
          </p:cNvPr>
          <p:cNvSpPr txBox="1"/>
          <p:nvPr/>
        </p:nvSpPr>
        <p:spPr>
          <a:xfrm>
            <a:off x="6257925" y="1318168"/>
            <a:ext cx="2581275" cy="646331"/>
          </a:xfrm>
          <a:prstGeom prst="rect">
            <a:avLst/>
          </a:prstGeom>
          <a:noFill/>
        </p:spPr>
        <p:txBody>
          <a:bodyPr wrap="square" rtlCol="0">
            <a:spAutoFit/>
          </a:bodyPr>
          <a:lstStyle/>
          <a:p>
            <a:r>
              <a:rPr lang="en-US" dirty="0" err="1"/>
              <a:t>Funciones</a:t>
            </a:r>
            <a:r>
              <a:rPr lang="en-US" dirty="0"/>
              <a:t> </a:t>
            </a:r>
            <a:r>
              <a:rPr lang="en-US" dirty="0" err="1"/>
              <a:t>usadas</a:t>
            </a:r>
            <a:r>
              <a:rPr lang="en-US" dirty="0"/>
              <a:t> </a:t>
            </a:r>
            <a:r>
              <a:rPr lang="en-US" dirty="0" err="1"/>
              <a:t>en</a:t>
            </a:r>
            <a:r>
              <a:rPr lang="en-US" dirty="0"/>
              <a:t> el </a:t>
            </a:r>
            <a:r>
              <a:rPr lang="en-US" dirty="0" err="1"/>
              <a:t>programa</a:t>
            </a:r>
            <a:endParaRPr lang="en-US" dirty="0"/>
          </a:p>
        </p:txBody>
      </p:sp>
      <p:sp>
        <p:nvSpPr>
          <p:cNvPr id="5" name="TextBox 4">
            <a:extLst>
              <a:ext uri="{FF2B5EF4-FFF2-40B4-BE49-F238E27FC236}">
                <a16:creationId xmlns:a16="http://schemas.microsoft.com/office/drawing/2014/main" id="{88724C4F-28B1-4C12-AD6F-E630D4AEE4B0}"/>
              </a:ext>
            </a:extLst>
          </p:cNvPr>
          <p:cNvSpPr txBox="1"/>
          <p:nvPr/>
        </p:nvSpPr>
        <p:spPr>
          <a:xfrm>
            <a:off x="6257925" y="1964499"/>
            <a:ext cx="2581275" cy="646331"/>
          </a:xfrm>
          <a:prstGeom prst="rect">
            <a:avLst/>
          </a:prstGeom>
          <a:noFill/>
        </p:spPr>
        <p:txBody>
          <a:bodyPr wrap="square" rtlCol="0">
            <a:spAutoFit/>
          </a:bodyPr>
          <a:lstStyle/>
          <a:p>
            <a:r>
              <a:rPr lang="en-US" dirty="0" err="1"/>
              <a:t>Datos</a:t>
            </a:r>
            <a:r>
              <a:rPr lang="en-US" dirty="0"/>
              <a:t>: se </a:t>
            </a:r>
            <a:r>
              <a:rPr lang="en-US" dirty="0" err="1"/>
              <a:t>leen</a:t>
            </a:r>
            <a:r>
              <a:rPr lang="en-US" dirty="0"/>
              <a:t> de R, no </a:t>
            </a:r>
            <a:r>
              <a:rPr lang="en-US" dirty="0" err="1"/>
              <a:t>cambian</a:t>
            </a:r>
            <a:r>
              <a:rPr lang="en-US" dirty="0"/>
              <a:t> </a:t>
            </a:r>
            <a:r>
              <a:rPr lang="en-US" dirty="0" err="1"/>
              <a:t>en</a:t>
            </a:r>
            <a:r>
              <a:rPr lang="en-US" dirty="0"/>
              <a:t> el MCMC</a:t>
            </a:r>
          </a:p>
        </p:txBody>
      </p:sp>
      <p:sp>
        <p:nvSpPr>
          <p:cNvPr id="6" name="TextBox 5">
            <a:extLst>
              <a:ext uri="{FF2B5EF4-FFF2-40B4-BE49-F238E27FC236}">
                <a16:creationId xmlns:a16="http://schemas.microsoft.com/office/drawing/2014/main" id="{9F3209B6-5DE3-430E-A7DC-330757B9F431}"/>
              </a:ext>
            </a:extLst>
          </p:cNvPr>
          <p:cNvSpPr txBox="1"/>
          <p:nvPr/>
        </p:nvSpPr>
        <p:spPr>
          <a:xfrm>
            <a:off x="6257923" y="2698118"/>
            <a:ext cx="2581275" cy="646331"/>
          </a:xfrm>
          <a:prstGeom prst="rect">
            <a:avLst/>
          </a:prstGeom>
          <a:noFill/>
        </p:spPr>
        <p:txBody>
          <a:bodyPr wrap="square" rtlCol="0">
            <a:spAutoFit/>
          </a:bodyPr>
          <a:lstStyle/>
          <a:p>
            <a:r>
              <a:rPr lang="en-US" dirty="0" err="1"/>
              <a:t>Datos</a:t>
            </a:r>
            <a:r>
              <a:rPr lang="en-US" dirty="0"/>
              <a:t> </a:t>
            </a:r>
            <a:r>
              <a:rPr lang="en-US" dirty="0" err="1"/>
              <a:t>transformados</a:t>
            </a:r>
            <a:r>
              <a:rPr lang="en-US" dirty="0"/>
              <a:t>, no </a:t>
            </a:r>
            <a:r>
              <a:rPr lang="en-US" dirty="0" err="1"/>
              <a:t>cambian</a:t>
            </a:r>
            <a:r>
              <a:rPr lang="en-US" dirty="0"/>
              <a:t> </a:t>
            </a:r>
            <a:r>
              <a:rPr lang="en-US" dirty="0" err="1"/>
              <a:t>durante</a:t>
            </a:r>
            <a:r>
              <a:rPr lang="en-US" dirty="0"/>
              <a:t> MCMC</a:t>
            </a:r>
          </a:p>
        </p:txBody>
      </p:sp>
      <p:sp>
        <p:nvSpPr>
          <p:cNvPr id="7" name="TextBox 6">
            <a:extLst>
              <a:ext uri="{FF2B5EF4-FFF2-40B4-BE49-F238E27FC236}">
                <a16:creationId xmlns:a16="http://schemas.microsoft.com/office/drawing/2014/main" id="{2DBD97F2-A756-4DA9-A03A-6A599F233DA8}"/>
              </a:ext>
            </a:extLst>
          </p:cNvPr>
          <p:cNvSpPr txBox="1"/>
          <p:nvPr/>
        </p:nvSpPr>
        <p:spPr>
          <a:xfrm>
            <a:off x="6257923" y="3555000"/>
            <a:ext cx="2581275" cy="1323439"/>
          </a:xfrm>
          <a:prstGeom prst="rect">
            <a:avLst/>
          </a:prstGeom>
          <a:noFill/>
        </p:spPr>
        <p:txBody>
          <a:bodyPr wrap="square" rtlCol="0">
            <a:spAutoFit/>
          </a:bodyPr>
          <a:lstStyle/>
          <a:p>
            <a:r>
              <a:rPr lang="en-US" sz="1600" dirty="0"/>
              <a:t>Prior de </a:t>
            </a:r>
            <a:r>
              <a:rPr lang="en-US" sz="1600" dirty="0" err="1"/>
              <a:t>cantidades</a:t>
            </a:r>
            <a:r>
              <a:rPr lang="en-US" sz="1600" dirty="0"/>
              <a:t> a </a:t>
            </a:r>
            <a:r>
              <a:rPr lang="en-US" sz="1600" dirty="0" err="1"/>
              <a:t>estimar</a:t>
            </a:r>
            <a:r>
              <a:rPr lang="en-US" sz="1600" dirty="0"/>
              <a:t>, </a:t>
            </a:r>
            <a:r>
              <a:rPr lang="en-US" sz="1600" dirty="0" err="1"/>
              <a:t>toman</a:t>
            </a:r>
            <a:r>
              <a:rPr lang="en-US" sz="1600" dirty="0"/>
              <a:t> </a:t>
            </a:r>
            <a:r>
              <a:rPr lang="en-US" sz="1600" dirty="0" err="1"/>
              <a:t>distintos</a:t>
            </a:r>
            <a:r>
              <a:rPr lang="en-US" sz="1600" dirty="0"/>
              <a:t> </a:t>
            </a:r>
            <a:r>
              <a:rPr lang="en-US" sz="1600" dirty="0" err="1"/>
              <a:t>valores</a:t>
            </a:r>
            <a:r>
              <a:rPr lang="en-US" sz="1600" dirty="0"/>
              <a:t> </a:t>
            </a:r>
            <a:r>
              <a:rPr lang="en-US" sz="1600" dirty="0" err="1"/>
              <a:t>en</a:t>
            </a:r>
            <a:r>
              <a:rPr lang="en-US" sz="1600" dirty="0"/>
              <a:t> el MCMC. Stan </a:t>
            </a:r>
            <a:r>
              <a:rPr lang="en-US" sz="1600" dirty="0" err="1"/>
              <a:t>deriva</a:t>
            </a:r>
            <a:r>
              <a:rPr lang="en-US" sz="1600" dirty="0"/>
              <a:t> </a:t>
            </a:r>
            <a:r>
              <a:rPr lang="en-US" sz="1600" dirty="0" err="1"/>
              <a:t>su</a:t>
            </a:r>
            <a:r>
              <a:rPr lang="en-US" sz="1600" dirty="0"/>
              <a:t> </a:t>
            </a:r>
            <a:r>
              <a:rPr lang="en-US" sz="1600" dirty="0" err="1"/>
              <a:t>distribucion</a:t>
            </a:r>
            <a:r>
              <a:rPr lang="en-US" sz="1600" dirty="0"/>
              <a:t> </a:t>
            </a:r>
            <a:r>
              <a:rPr lang="en-US" sz="1600" dirty="0" err="1"/>
              <a:t>condicional</a:t>
            </a:r>
            <a:endParaRPr lang="en-US" sz="1600" dirty="0"/>
          </a:p>
        </p:txBody>
      </p:sp>
      <p:sp>
        <p:nvSpPr>
          <p:cNvPr id="9" name="TextBox 8">
            <a:extLst>
              <a:ext uri="{FF2B5EF4-FFF2-40B4-BE49-F238E27FC236}">
                <a16:creationId xmlns:a16="http://schemas.microsoft.com/office/drawing/2014/main" id="{66473C51-6EA9-4660-B79B-322F9D508CBE}"/>
              </a:ext>
            </a:extLst>
          </p:cNvPr>
          <p:cNvSpPr txBox="1"/>
          <p:nvPr/>
        </p:nvSpPr>
        <p:spPr>
          <a:xfrm>
            <a:off x="6257922" y="5201278"/>
            <a:ext cx="2581275" cy="338554"/>
          </a:xfrm>
          <a:prstGeom prst="rect">
            <a:avLst/>
          </a:prstGeom>
          <a:noFill/>
        </p:spPr>
        <p:txBody>
          <a:bodyPr wrap="square" rtlCol="0">
            <a:spAutoFit/>
          </a:bodyPr>
          <a:lstStyle/>
          <a:p>
            <a:r>
              <a:rPr lang="en-US" sz="1600" dirty="0"/>
              <a:t>Define la </a:t>
            </a:r>
            <a:r>
              <a:rPr lang="en-US" sz="1600" dirty="0" err="1"/>
              <a:t>verosimilitud</a:t>
            </a:r>
            <a:endParaRPr lang="en-US" sz="1600" dirty="0"/>
          </a:p>
        </p:txBody>
      </p:sp>
      <p:sp>
        <p:nvSpPr>
          <p:cNvPr id="10" name="TextBox 9">
            <a:extLst>
              <a:ext uri="{FF2B5EF4-FFF2-40B4-BE49-F238E27FC236}">
                <a16:creationId xmlns:a16="http://schemas.microsoft.com/office/drawing/2014/main" id="{DE92EA30-3BD7-4BCF-9F3C-B7D071BD96A6}"/>
              </a:ext>
            </a:extLst>
          </p:cNvPr>
          <p:cNvSpPr txBox="1"/>
          <p:nvPr/>
        </p:nvSpPr>
        <p:spPr>
          <a:xfrm>
            <a:off x="6302419" y="5825393"/>
            <a:ext cx="2581275" cy="830997"/>
          </a:xfrm>
          <a:prstGeom prst="rect">
            <a:avLst/>
          </a:prstGeom>
          <a:noFill/>
        </p:spPr>
        <p:txBody>
          <a:bodyPr wrap="square" rtlCol="0">
            <a:spAutoFit/>
          </a:bodyPr>
          <a:lstStyle/>
          <a:p>
            <a:r>
              <a:rPr lang="en-US" sz="1600" dirty="0" err="1"/>
              <a:t>Transformaciones</a:t>
            </a:r>
            <a:r>
              <a:rPr lang="en-US" sz="1600" dirty="0"/>
              <a:t> de </a:t>
            </a:r>
            <a:r>
              <a:rPr lang="en-US" sz="1600" dirty="0" err="1"/>
              <a:t>parámetros</a:t>
            </a:r>
            <a:r>
              <a:rPr lang="en-US" sz="1600" dirty="0"/>
              <a:t> </a:t>
            </a:r>
            <a:r>
              <a:rPr lang="en-US" sz="1600" dirty="0" err="1"/>
              <a:t>despues</a:t>
            </a:r>
            <a:r>
              <a:rPr lang="en-US" sz="1600" dirty="0"/>
              <a:t> de </a:t>
            </a:r>
            <a:r>
              <a:rPr lang="en-US" sz="1600" dirty="0" err="1"/>
              <a:t>muestrear</a:t>
            </a:r>
            <a:r>
              <a:rPr lang="en-US" sz="1600" dirty="0"/>
              <a:t> MCMC</a:t>
            </a:r>
          </a:p>
        </p:txBody>
      </p:sp>
    </p:spTree>
    <p:extLst>
      <p:ext uri="{BB962C8B-B14F-4D97-AF65-F5344CB8AC3E}">
        <p14:creationId xmlns:p14="http://schemas.microsoft.com/office/powerpoint/2010/main" val="16259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2AD8B-0AB0-415F-8157-7371F20EEAC0}"/>
              </a:ext>
            </a:extLst>
          </p:cNvPr>
          <p:cNvSpPr>
            <a:spLocks noGrp="1"/>
          </p:cNvSpPr>
          <p:nvPr>
            <p:ph type="title"/>
          </p:nvPr>
        </p:nvSpPr>
        <p:spPr>
          <a:xfrm>
            <a:off x="345989" y="731835"/>
            <a:ext cx="8229600" cy="480233"/>
          </a:xfrm>
        </p:spPr>
        <p:txBody>
          <a:bodyPr>
            <a:normAutofit fontScale="90000"/>
          </a:bodyPr>
          <a:lstStyle/>
          <a:p>
            <a:r>
              <a:rPr lang="en-US" dirty="0" err="1"/>
              <a:t>Ejemplo</a:t>
            </a:r>
            <a:r>
              <a:rPr lang="en-US" dirty="0"/>
              <a:t> de </a:t>
            </a:r>
            <a:r>
              <a:rPr lang="en-US" dirty="0" err="1"/>
              <a:t>programa</a:t>
            </a:r>
            <a:r>
              <a:rPr lang="en-US" dirty="0"/>
              <a:t> STAN</a:t>
            </a:r>
          </a:p>
        </p:txBody>
      </p:sp>
      <p:pic>
        <p:nvPicPr>
          <p:cNvPr id="8" name="Picture 7">
            <a:extLst>
              <a:ext uri="{FF2B5EF4-FFF2-40B4-BE49-F238E27FC236}">
                <a16:creationId xmlns:a16="http://schemas.microsoft.com/office/drawing/2014/main" id="{1CD3B957-897D-4F77-A3E6-98E27E1E2C96}"/>
              </a:ext>
            </a:extLst>
          </p:cNvPr>
          <p:cNvPicPr>
            <a:picLocks noChangeAspect="1"/>
          </p:cNvPicPr>
          <p:nvPr/>
        </p:nvPicPr>
        <p:blipFill rotWithShape="1">
          <a:blip r:embed="rId2"/>
          <a:srcRect r="4785"/>
          <a:stretch/>
        </p:blipFill>
        <p:spPr>
          <a:xfrm>
            <a:off x="345989" y="1545881"/>
            <a:ext cx="3790950" cy="2876550"/>
          </a:xfrm>
          <a:prstGeom prst="rect">
            <a:avLst/>
          </a:prstGeom>
        </p:spPr>
      </p:pic>
      <p:pic>
        <p:nvPicPr>
          <p:cNvPr id="9" name="Picture 8">
            <a:extLst>
              <a:ext uri="{FF2B5EF4-FFF2-40B4-BE49-F238E27FC236}">
                <a16:creationId xmlns:a16="http://schemas.microsoft.com/office/drawing/2014/main" id="{DB25995A-54ED-4FAC-9D41-F06D01AE3063}"/>
              </a:ext>
            </a:extLst>
          </p:cNvPr>
          <p:cNvPicPr>
            <a:picLocks noChangeAspect="1"/>
          </p:cNvPicPr>
          <p:nvPr/>
        </p:nvPicPr>
        <p:blipFill>
          <a:blip r:embed="rId3"/>
          <a:stretch>
            <a:fillRect/>
          </a:stretch>
        </p:blipFill>
        <p:spPr>
          <a:xfrm>
            <a:off x="345989" y="5312119"/>
            <a:ext cx="3790950" cy="1104900"/>
          </a:xfrm>
          <a:prstGeom prst="rect">
            <a:avLst/>
          </a:prstGeom>
        </p:spPr>
      </p:pic>
      <p:sp>
        <p:nvSpPr>
          <p:cNvPr id="10" name="TextBox 9">
            <a:extLst>
              <a:ext uri="{FF2B5EF4-FFF2-40B4-BE49-F238E27FC236}">
                <a16:creationId xmlns:a16="http://schemas.microsoft.com/office/drawing/2014/main" id="{18B63366-9E35-41E9-9459-3611D886B6EB}"/>
              </a:ext>
            </a:extLst>
          </p:cNvPr>
          <p:cNvSpPr txBox="1"/>
          <p:nvPr/>
        </p:nvSpPr>
        <p:spPr>
          <a:xfrm>
            <a:off x="345989" y="4682609"/>
            <a:ext cx="1212191" cy="369332"/>
          </a:xfrm>
          <a:prstGeom prst="rect">
            <a:avLst/>
          </a:prstGeom>
          <a:noFill/>
        </p:spPr>
        <p:txBody>
          <a:bodyPr wrap="none" rtlCol="0">
            <a:spAutoFit/>
          </a:bodyPr>
          <a:lstStyle/>
          <a:p>
            <a:r>
              <a:rPr lang="en-US" dirty="0" err="1"/>
              <a:t>Alternativa</a:t>
            </a:r>
            <a:endParaRPr lang="en-US" dirty="0"/>
          </a:p>
        </p:txBody>
      </p:sp>
      <p:sp>
        <p:nvSpPr>
          <p:cNvPr id="2" name="TextBox 1">
            <a:extLst>
              <a:ext uri="{FF2B5EF4-FFF2-40B4-BE49-F238E27FC236}">
                <a16:creationId xmlns:a16="http://schemas.microsoft.com/office/drawing/2014/main" id="{64CE8598-8EAE-40A8-8764-660C00070D30}"/>
              </a:ext>
            </a:extLst>
          </p:cNvPr>
          <p:cNvSpPr txBox="1"/>
          <p:nvPr/>
        </p:nvSpPr>
        <p:spPr>
          <a:xfrm>
            <a:off x="5676900" y="2338763"/>
            <a:ext cx="2191434" cy="923330"/>
          </a:xfrm>
          <a:prstGeom prst="rect">
            <a:avLst/>
          </a:prstGeom>
          <a:noFill/>
        </p:spPr>
        <p:txBody>
          <a:bodyPr wrap="none" rtlCol="0">
            <a:spAutoFit/>
          </a:bodyPr>
          <a:lstStyle/>
          <a:p>
            <a:r>
              <a:rPr lang="en-US" dirty="0" err="1"/>
              <a:t>Regresión</a:t>
            </a:r>
            <a:r>
              <a:rPr lang="en-US" dirty="0"/>
              <a:t> lineal</a:t>
            </a:r>
          </a:p>
          <a:p>
            <a:endParaRPr lang="en-US" dirty="0"/>
          </a:p>
          <a:p>
            <a:r>
              <a:rPr lang="en-US" dirty="0"/>
              <a:t>Priors: </a:t>
            </a:r>
            <a:r>
              <a:rPr lang="en-US" dirty="0" err="1"/>
              <a:t>impropias</a:t>
            </a:r>
            <a:r>
              <a:rPr lang="en-US" dirty="0"/>
              <a:t>, flat</a:t>
            </a:r>
          </a:p>
        </p:txBody>
      </p:sp>
      <p:sp>
        <p:nvSpPr>
          <p:cNvPr id="3" name="TextBox 2">
            <a:extLst>
              <a:ext uri="{FF2B5EF4-FFF2-40B4-BE49-F238E27FC236}">
                <a16:creationId xmlns:a16="http://schemas.microsoft.com/office/drawing/2014/main" id="{2F82ECD0-36CE-4755-9F6D-1D66611C1D50}"/>
              </a:ext>
            </a:extLst>
          </p:cNvPr>
          <p:cNvSpPr txBox="1"/>
          <p:nvPr/>
        </p:nvSpPr>
        <p:spPr>
          <a:xfrm>
            <a:off x="5676900" y="5600700"/>
            <a:ext cx="2391745" cy="369332"/>
          </a:xfrm>
          <a:prstGeom prst="rect">
            <a:avLst/>
          </a:prstGeom>
          <a:noFill/>
        </p:spPr>
        <p:txBody>
          <a:bodyPr wrap="none" rtlCol="0">
            <a:spAutoFit/>
          </a:bodyPr>
          <a:lstStyle/>
          <a:p>
            <a:r>
              <a:rPr lang="en-US" dirty="0" err="1"/>
              <a:t>Esto</a:t>
            </a:r>
            <a:r>
              <a:rPr lang="en-US" dirty="0"/>
              <a:t> es mas </a:t>
            </a:r>
            <a:r>
              <a:rPr lang="en-US" dirty="0" err="1"/>
              <a:t>ineficiente</a:t>
            </a:r>
            <a:r>
              <a:rPr lang="en-US" dirty="0"/>
              <a:t>!</a:t>
            </a:r>
          </a:p>
        </p:txBody>
      </p:sp>
    </p:spTree>
    <p:extLst>
      <p:ext uri="{BB962C8B-B14F-4D97-AF65-F5344CB8AC3E}">
        <p14:creationId xmlns:p14="http://schemas.microsoft.com/office/powerpoint/2010/main" val="808104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CE23-6E90-4B43-993B-CA41DC44B188}"/>
              </a:ext>
            </a:extLst>
          </p:cNvPr>
          <p:cNvSpPr>
            <a:spLocks noGrp="1"/>
          </p:cNvSpPr>
          <p:nvPr>
            <p:ph type="title"/>
          </p:nvPr>
        </p:nvSpPr>
        <p:spPr>
          <a:xfrm>
            <a:off x="219075" y="3313110"/>
            <a:ext cx="8229600" cy="480233"/>
          </a:xfrm>
        </p:spPr>
        <p:txBody>
          <a:bodyPr>
            <a:normAutofit fontScale="90000"/>
          </a:bodyPr>
          <a:lstStyle/>
          <a:p>
            <a:pPr algn="ctr"/>
            <a:r>
              <a:rPr lang="en-US" dirty="0"/>
              <a:t>R stan: </a:t>
            </a:r>
            <a:r>
              <a:rPr lang="en-US" dirty="0" err="1"/>
              <a:t>Vamos</a:t>
            </a:r>
            <a:r>
              <a:rPr lang="en-US" dirty="0"/>
              <a:t> a R!!!!</a:t>
            </a:r>
          </a:p>
        </p:txBody>
      </p:sp>
    </p:spTree>
    <p:extLst>
      <p:ext uri="{BB962C8B-B14F-4D97-AF65-F5344CB8AC3E}">
        <p14:creationId xmlns:p14="http://schemas.microsoft.com/office/powerpoint/2010/main" val="236206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20A7FDC-BC62-4CD1-B366-C593E66DBFA5}"/>
              </a:ext>
            </a:extLst>
          </p:cNvPr>
          <p:cNvSpPr>
            <a:spLocks noGrp="1" noChangeArrowheads="1"/>
          </p:cNvSpPr>
          <p:nvPr>
            <p:ph type="title"/>
          </p:nvPr>
        </p:nvSpPr>
        <p:spPr>
          <a:xfrm>
            <a:off x="381000" y="704057"/>
            <a:ext cx="8229600" cy="715962"/>
          </a:xfrm>
        </p:spPr>
        <p:txBody>
          <a:bodyPr/>
          <a:lstStyle/>
          <a:p>
            <a:r>
              <a:rPr lang="en-US" altLang="en-US" sz="4000" dirty="0" err="1"/>
              <a:t>Regla</a:t>
            </a:r>
            <a:r>
              <a:rPr lang="en-US" altLang="en-US" sz="4000" dirty="0"/>
              <a:t> de Bayes</a:t>
            </a:r>
          </a:p>
        </p:txBody>
      </p:sp>
      <p:grpSp>
        <p:nvGrpSpPr>
          <p:cNvPr id="31748" name="Group 4">
            <a:extLst>
              <a:ext uri="{FF2B5EF4-FFF2-40B4-BE49-F238E27FC236}">
                <a16:creationId xmlns:a16="http://schemas.microsoft.com/office/drawing/2014/main" id="{037FF96F-7500-4120-A092-D2C2247D1EF0}"/>
              </a:ext>
            </a:extLst>
          </p:cNvPr>
          <p:cNvGrpSpPr>
            <a:grpSpLocks/>
          </p:cNvGrpSpPr>
          <p:nvPr/>
        </p:nvGrpSpPr>
        <p:grpSpPr bwMode="auto">
          <a:xfrm>
            <a:off x="1049338" y="1676400"/>
            <a:ext cx="5105400" cy="2971800"/>
            <a:chOff x="1440" y="1680"/>
            <a:chExt cx="3216" cy="1872"/>
          </a:xfrm>
        </p:grpSpPr>
        <p:sp>
          <p:nvSpPr>
            <p:cNvPr id="31749" name="Rectangle 5">
              <a:extLst>
                <a:ext uri="{FF2B5EF4-FFF2-40B4-BE49-F238E27FC236}">
                  <a16:creationId xmlns:a16="http://schemas.microsoft.com/office/drawing/2014/main" id="{31C8C323-C6C4-4EC3-BDEF-E22FE45AC0BD}"/>
                </a:ext>
              </a:extLst>
            </p:cNvPr>
            <p:cNvSpPr>
              <a:spLocks noChangeArrowheads="1"/>
            </p:cNvSpPr>
            <p:nvPr/>
          </p:nvSpPr>
          <p:spPr bwMode="auto">
            <a:xfrm>
              <a:off x="1440" y="1680"/>
              <a:ext cx="3216" cy="18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Oval 6">
              <a:extLst>
                <a:ext uri="{FF2B5EF4-FFF2-40B4-BE49-F238E27FC236}">
                  <a16:creationId xmlns:a16="http://schemas.microsoft.com/office/drawing/2014/main" id="{BC91C74B-AEFE-47C3-825E-BBC00D02A32C}"/>
                </a:ext>
              </a:extLst>
            </p:cNvPr>
            <p:cNvSpPr>
              <a:spLocks noChangeArrowheads="1"/>
            </p:cNvSpPr>
            <p:nvPr/>
          </p:nvSpPr>
          <p:spPr bwMode="auto">
            <a:xfrm>
              <a:off x="1632" y="1872"/>
              <a:ext cx="1392"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1" name="Oval 7">
              <a:extLst>
                <a:ext uri="{FF2B5EF4-FFF2-40B4-BE49-F238E27FC236}">
                  <a16:creationId xmlns:a16="http://schemas.microsoft.com/office/drawing/2014/main" id="{E3CE3C82-63D0-4C91-AF93-00298FE55CE6}"/>
                </a:ext>
              </a:extLst>
            </p:cNvPr>
            <p:cNvSpPr>
              <a:spLocks noChangeArrowheads="1"/>
            </p:cNvSpPr>
            <p:nvPr/>
          </p:nvSpPr>
          <p:spPr bwMode="auto">
            <a:xfrm>
              <a:off x="2736" y="1824"/>
              <a:ext cx="1776" cy="15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2" name="Text Box 8">
              <a:extLst>
                <a:ext uri="{FF2B5EF4-FFF2-40B4-BE49-F238E27FC236}">
                  <a16:creationId xmlns:a16="http://schemas.microsoft.com/office/drawing/2014/main" id="{B2755655-051E-4238-B13F-6F0815406873}"/>
                </a:ext>
              </a:extLst>
            </p:cNvPr>
            <p:cNvSpPr txBox="1">
              <a:spLocks noChangeArrowheads="1"/>
            </p:cNvSpPr>
            <p:nvPr/>
          </p:nvSpPr>
          <p:spPr bwMode="auto">
            <a:xfrm>
              <a:off x="1872" y="216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a:solidFill>
                    <a:schemeClr val="tx1"/>
                  </a:solidFill>
                  <a:latin typeface="Arial" panose="020B0604020202020204" pitchFamily="34" charset="0"/>
                  <a:cs typeface="Arial" panose="020B0604020202020204" pitchFamily="34" charset="0"/>
                </a:rPr>
                <a:t>A</a:t>
              </a:r>
            </a:p>
          </p:txBody>
        </p:sp>
        <p:sp>
          <p:nvSpPr>
            <p:cNvPr id="31753" name="Text Box 9">
              <a:extLst>
                <a:ext uri="{FF2B5EF4-FFF2-40B4-BE49-F238E27FC236}">
                  <a16:creationId xmlns:a16="http://schemas.microsoft.com/office/drawing/2014/main" id="{94D6EE37-D11B-4860-8869-3622757723C2}"/>
                </a:ext>
              </a:extLst>
            </p:cNvPr>
            <p:cNvSpPr txBox="1">
              <a:spLocks noChangeArrowheads="1"/>
            </p:cNvSpPr>
            <p:nvPr/>
          </p:nvSpPr>
          <p:spPr bwMode="auto">
            <a:xfrm>
              <a:off x="3744" y="192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800" dirty="0">
                  <a:solidFill>
                    <a:schemeClr val="tx1"/>
                  </a:solidFill>
                  <a:latin typeface="Arial" panose="020B0604020202020204" pitchFamily="34" charset="0"/>
                  <a:cs typeface="Arial" panose="020B0604020202020204" pitchFamily="34" charset="0"/>
                </a:rPr>
                <a:t>B</a:t>
              </a:r>
            </a:p>
          </p:txBody>
        </p:sp>
        <p:sp>
          <p:nvSpPr>
            <p:cNvPr id="31754" name="Text Box 10">
              <a:extLst>
                <a:ext uri="{FF2B5EF4-FFF2-40B4-BE49-F238E27FC236}">
                  <a16:creationId xmlns:a16="http://schemas.microsoft.com/office/drawing/2014/main" id="{045CE20E-1109-44A4-84E7-E635B5CC5DEB}"/>
                </a:ext>
              </a:extLst>
            </p:cNvPr>
            <p:cNvSpPr txBox="1">
              <a:spLocks noChangeArrowheads="1"/>
            </p:cNvSpPr>
            <p:nvPr/>
          </p:nvSpPr>
          <p:spPr bwMode="auto">
            <a:xfrm>
              <a:off x="1513" y="172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latin typeface="Symbol" panose="05050102010706020507" pitchFamily="18" charset="2"/>
                  <a:cs typeface="Arial" panose="020B0604020202020204" pitchFamily="34" charset="0"/>
                </a:rPr>
                <a:t>W</a:t>
              </a:r>
            </a:p>
          </p:txBody>
        </p:sp>
      </p:grpSp>
      <p:sp>
        <p:nvSpPr>
          <p:cNvPr id="31763" name="Text Box 19">
            <a:extLst>
              <a:ext uri="{FF2B5EF4-FFF2-40B4-BE49-F238E27FC236}">
                <a16:creationId xmlns:a16="http://schemas.microsoft.com/office/drawing/2014/main" id="{105AD30C-7349-4890-B23E-BC4FBDDB228E}"/>
              </a:ext>
            </a:extLst>
          </p:cNvPr>
          <p:cNvSpPr txBox="1">
            <a:spLocks noChangeArrowheads="1"/>
          </p:cNvSpPr>
          <p:nvPr/>
        </p:nvSpPr>
        <p:spPr bwMode="auto">
          <a:xfrm>
            <a:off x="1877219" y="5049976"/>
            <a:ext cx="61526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3200" dirty="0">
                <a:solidFill>
                  <a:schemeClr val="tx1"/>
                </a:solidFill>
                <a:latin typeface="Arial" panose="020B0604020202020204" pitchFamily="34" charset="0"/>
                <a:cs typeface="Arial" panose="020B0604020202020204" pitchFamily="34" charset="0"/>
              </a:rPr>
              <a:t>Base de la </a:t>
            </a:r>
            <a:r>
              <a:rPr lang="en-US" altLang="en-US" sz="3200" dirty="0" err="1">
                <a:solidFill>
                  <a:schemeClr val="tx1"/>
                </a:solidFill>
                <a:latin typeface="Arial" panose="020B0604020202020204" pitchFamily="34" charset="0"/>
                <a:cs typeface="Arial" panose="020B0604020202020204" pitchFamily="34" charset="0"/>
              </a:rPr>
              <a:t>inferencia</a:t>
            </a:r>
            <a:r>
              <a:rPr lang="en-US" altLang="en-US" sz="3200" dirty="0">
                <a:solidFill>
                  <a:schemeClr val="tx1"/>
                </a:solidFill>
                <a:latin typeface="Arial" panose="020B0604020202020204" pitchFamily="34" charset="0"/>
                <a:cs typeface="Arial" panose="020B0604020202020204" pitchFamily="34" charset="0"/>
              </a:rPr>
              <a:t> </a:t>
            </a:r>
            <a:r>
              <a:rPr lang="en-US" altLang="en-US" sz="3200" dirty="0" err="1">
                <a:solidFill>
                  <a:schemeClr val="tx1"/>
                </a:solidFill>
                <a:latin typeface="Arial" panose="020B0604020202020204" pitchFamily="34" charset="0"/>
                <a:cs typeface="Arial" panose="020B0604020202020204" pitchFamily="34" charset="0"/>
              </a:rPr>
              <a:t>Bayesiana</a:t>
            </a:r>
            <a:r>
              <a:rPr lang="en-US" altLang="en-US" sz="3200" dirty="0">
                <a:solidFill>
                  <a:schemeClr val="tx1"/>
                </a:solidFill>
                <a:latin typeface="Arial" panose="020B0604020202020204" pitchFamily="34" charset="0"/>
                <a:cs typeface="Arial" panose="020B0604020202020204" pitchFamily="34" charset="0"/>
              </a:rPr>
              <a:t>:</a:t>
            </a:r>
          </a:p>
        </p:txBody>
      </p:sp>
      <p:sp>
        <p:nvSpPr>
          <p:cNvPr id="31764" name="Text Box 20">
            <a:extLst>
              <a:ext uri="{FF2B5EF4-FFF2-40B4-BE49-F238E27FC236}">
                <a16:creationId xmlns:a16="http://schemas.microsoft.com/office/drawing/2014/main" id="{F2BCC118-11E0-448A-9DF3-068101739DE0}"/>
              </a:ext>
            </a:extLst>
          </p:cNvPr>
          <p:cNvSpPr txBox="1">
            <a:spLocks noChangeArrowheads="1"/>
          </p:cNvSpPr>
          <p:nvPr/>
        </p:nvSpPr>
        <p:spPr bwMode="auto">
          <a:xfrm>
            <a:off x="6553899" y="2416314"/>
            <a:ext cx="23241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000" dirty="0">
                <a:solidFill>
                  <a:schemeClr val="tx1"/>
                </a:solidFill>
                <a:latin typeface="Arial" panose="020B0604020202020204" pitchFamily="34" charset="0"/>
                <a:cs typeface="Arial" panose="020B0604020202020204" pitchFamily="34" charset="0"/>
              </a:rPr>
              <a:t>A: </a:t>
            </a:r>
            <a:r>
              <a:rPr lang="en-US" altLang="en-US" sz="2000" b="1" i="1" dirty="0">
                <a:solidFill>
                  <a:schemeClr val="tx1"/>
                </a:solidFill>
                <a:latin typeface="Symbol" panose="05050102010706020507" pitchFamily="18" charset="2"/>
                <a:cs typeface="Arial" panose="020B0604020202020204" pitchFamily="34" charset="0"/>
              </a:rPr>
              <a:t>q</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Parámetros</a:t>
            </a:r>
            <a:r>
              <a:rPr lang="en-US" altLang="en-US" sz="2000" dirty="0">
                <a:solidFill>
                  <a:schemeClr val="tx1"/>
                </a:solidFill>
                <a:latin typeface="Arial" panose="020B0604020202020204" pitchFamily="34" charset="0"/>
                <a:cs typeface="Arial" panose="020B0604020202020204" pitchFamily="34" charset="0"/>
              </a:rPr>
              <a:t>, B: </a:t>
            </a:r>
            <a:r>
              <a:rPr lang="en-US" altLang="en-US" sz="2000" b="1" i="1" dirty="0">
                <a:solidFill>
                  <a:schemeClr val="tx1"/>
                </a:solidFill>
                <a:latin typeface="Times New Roman" panose="02020603050405020304" pitchFamily="18" charset="0"/>
                <a:cs typeface="Times New Roman" panose="02020603050405020304" pitchFamily="18" charset="0"/>
              </a:rPr>
              <a:t>y</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datos</a:t>
            </a:r>
            <a:r>
              <a:rPr lang="en-US" altLang="en-US" sz="2000" dirty="0">
                <a:solidFill>
                  <a:schemeClr val="tx1"/>
                </a:solidFill>
                <a:latin typeface="Arial" panose="020B0604020202020204" pitchFamily="34" charset="0"/>
                <a:cs typeface="Arial" panose="020B0604020202020204" pitchFamily="34" charset="0"/>
              </a:rPr>
              <a:t>:</a:t>
            </a:r>
          </a:p>
        </p:txBody>
      </p:sp>
      <p:graphicFrame>
        <p:nvGraphicFramePr>
          <p:cNvPr id="31765" name="Object 21">
            <a:extLst>
              <a:ext uri="{FF2B5EF4-FFF2-40B4-BE49-F238E27FC236}">
                <a16:creationId xmlns:a16="http://schemas.microsoft.com/office/drawing/2014/main" id="{7523FCBD-1E15-4FF7-86B2-180869AD5F56}"/>
              </a:ext>
            </a:extLst>
          </p:cNvPr>
          <p:cNvGraphicFramePr>
            <a:graphicFrameLocks noChangeAspect="1"/>
          </p:cNvGraphicFramePr>
          <p:nvPr>
            <p:extLst>
              <p:ext uri="{D42A27DB-BD31-4B8C-83A1-F6EECF244321}">
                <p14:modId xmlns:p14="http://schemas.microsoft.com/office/powerpoint/2010/main" val="2358115534"/>
              </p:ext>
            </p:extLst>
          </p:nvPr>
        </p:nvGraphicFramePr>
        <p:xfrm>
          <a:off x="2192338" y="5592763"/>
          <a:ext cx="5365750" cy="1122362"/>
        </p:xfrm>
        <a:graphic>
          <a:graphicData uri="http://schemas.openxmlformats.org/presentationml/2006/ole">
            <mc:AlternateContent xmlns:mc="http://schemas.openxmlformats.org/markup-compatibility/2006">
              <mc:Choice xmlns:v="urn:schemas-microsoft-com:vml" Requires="v">
                <p:oleObj spid="_x0000_s1027" name="Equation" r:id="rId3" imgW="2006280" imgH="419040" progId="Equation.DSMT4">
                  <p:embed/>
                </p:oleObj>
              </mc:Choice>
              <mc:Fallback>
                <p:oleObj name="Equation" r:id="rId3" imgW="2006280" imgH="419040" progId="Equation.DSMT4">
                  <p:embed/>
                  <p:pic>
                    <p:nvPicPr>
                      <p:cNvPr id="31765" name="Object 21">
                        <a:extLst>
                          <a:ext uri="{FF2B5EF4-FFF2-40B4-BE49-F238E27FC236}">
                            <a16:creationId xmlns:a16="http://schemas.microsoft.com/office/drawing/2014/main" id="{7523FCBD-1E15-4FF7-86B2-180869AD5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8" y="5592763"/>
                        <a:ext cx="5365750"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a:xfrm>
            <a:off x="0" y="365125"/>
            <a:ext cx="9144000" cy="1325563"/>
          </a:xfrm>
          <a:prstGeom prst="rect">
            <a:avLst/>
          </a:prstGeom>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err="1"/>
              <a:t>Elementos</a:t>
            </a:r>
            <a:r>
              <a:rPr lang="en-US" dirty="0"/>
              <a:t> de la </a:t>
            </a:r>
            <a:r>
              <a:rPr lang="en-US" dirty="0" err="1"/>
              <a:t>Inferencia</a:t>
            </a:r>
            <a:r>
              <a:rPr lang="en-US" dirty="0"/>
              <a:t> </a:t>
            </a:r>
            <a:r>
              <a:rPr lang="en-US" dirty="0" err="1"/>
              <a:t>Bayesiana</a:t>
            </a:r>
            <a:endParaRPr lang="en-US" sz="3000" dirty="0"/>
          </a:p>
        </p:txBody>
      </p:sp>
      <p:sp>
        <p:nvSpPr>
          <p:cNvPr id="23554" name="Text Box 2"/>
          <p:cNvSpPr txBox="1">
            <a:spLocks noChangeArrowheads="1"/>
          </p:cNvSpPr>
          <p:nvPr/>
        </p:nvSpPr>
        <p:spPr bwMode="auto">
          <a:xfrm>
            <a:off x="1714501" y="2171701"/>
            <a:ext cx="3103477" cy="3478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dirty="0"/>
              <a:t>A: </a:t>
            </a:r>
            <a:r>
              <a:rPr lang="en-US" b="1" i="1" dirty="0">
                <a:latin typeface="Symbol" charset="0"/>
              </a:rPr>
              <a:t></a:t>
            </a:r>
            <a:r>
              <a:rPr lang="en-US" dirty="0"/>
              <a:t>, </a:t>
            </a:r>
            <a:r>
              <a:rPr lang="en-US" dirty="0" err="1"/>
              <a:t>parametros</a:t>
            </a:r>
            <a:r>
              <a:rPr lang="en-US" dirty="0"/>
              <a:t>, B: </a:t>
            </a:r>
            <a:r>
              <a:rPr lang="en-US" b="1" i="1" dirty="0">
                <a:latin typeface="Times New Roman" charset="0"/>
                <a:cs typeface="Times New Roman" charset="0"/>
              </a:rPr>
              <a:t>y</a:t>
            </a:r>
            <a:r>
              <a:rPr lang="en-US" dirty="0"/>
              <a:t>, </a:t>
            </a:r>
            <a:r>
              <a:rPr lang="en-US" dirty="0" err="1"/>
              <a:t>datos</a:t>
            </a:r>
            <a:r>
              <a:rPr lang="en-US" dirty="0"/>
              <a:t>:</a:t>
            </a:r>
          </a:p>
        </p:txBody>
      </p:sp>
      <p:graphicFrame>
        <p:nvGraphicFramePr>
          <p:cNvPr id="23555" name="Object 3"/>
          <p:cNvGraphicFramePr>
            <a:graphicFrameLocks noChangeAspect="1"/>
          </p:cNvGraphicFramePr>
          <p:nvPr/>
        </p:nvGraphicFramePr>
        <p:xfrm>
          <a:off x="2228850" y="2587228"/>
          <a:ext cx="4024313" cy="841772"/>
        </p:xfrm>
        <a:graphic>
          <a:graphicData uri="http://schemas.openxmlformats.org/presentationml/2006/ole">
            <mc:AlternateContent xmlns:mc="http://schemas.openxmlformats.org/markup-compatibility/2006">
              <mc:Choice xmlns:v="urn:schemas-microsoft-com:vml" Requires="v">
                <p:oleObj spid="_x0000_s2052" r:id="rId4" imgW="2006280" imgH="419040" progId="">
                  <p:embed/>
                </p:oleObj>
              </mc:Choice>
              <mc:Fallback>
                <p:oleObj r:id="rId4" imgW="2006280" imgH="419040" progId="">
                  <p:embed/>
                  <p:pic>
                    <p:nvPicPr>
                      <p:cNvPr id="2355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587228"/>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6" name="Object 4"/>
          <p:cNvGraphicFramePr>
            <a:graphicFrameLocks noChangeAspect="1"/>
          </p:cNvGraphicFramePr>
          <p:nvPr/>
        </p:nvGraphicFramePr>
        <p:xfrm>
          <a:off x="2686051" y="3943351"/>
          <a:ext cx="2827735" cy="408385"/>
        </p:xfrm>
        <a:graphic>
          <a:graphicData uri="http://schemas.openxmlformats.org/presentationml/2006/ole">
            <mc:AlternateContent xmlns:mc="http://schemas.openxmlformats.org/markup-compatibility/2006">
              <mc:Choice xmlns:v="urn:schemas-microsoft-com:vml" Requires="v">
                <p:oleObj spid="_x0000_s2053" r:id="rId6" imgW="1409400" imgH="203040" progId="">
                  <p:embed/>
                </p:oleObj>
              </mc:Choice>
              <mc:Fallback>
                <p:oleObj r:id="rId6" imgW="1409400" imgH="203040" progId="">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1" y="3943351"/>
                        <a:ext cx="2827735" cy="40838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3557" name="Line 5"/>
          <p:cNvSpPr>
            <a:spLocks noChangeShapeType="1"/>
          </p:cNvSpPr>
          <p:nvPr/>
        </p:nvSpPr>
        <p:spPr bwMode="auto">
          <a:xfrm flipV="1">
            <a:off x="2457450" y="4395788"/>
            <a:ext cx="514350" cy="9810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58" name="Text Box 6"/>
          <p:cNvSpPr txBox="1">
            <a:spLocks noChangeArrowheads="1"/>
          </p:cNvSpPr>
          <p:nvPr/>
        </p:nvSpPr>
        <p:spPr bwMode="auto">
          <a:xfrm>
            <a:off x="1806179" y="5372101"/>
            <a:ext cx="828816"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Posterior</a:t>
            </a:r>
          </a:p>
        </p:txBody>
      </p:sp>
      <p:sp>
        <p:nvSpPr>
          <p:cNvPr id="23559" name="Line 7"/>
          <p:cNvSpPr>
            <a:spLocks noChangeShapeType="1"/>
          </p:cNvSpPr>
          <p:nvPr/>
        </p:nvSpPr>
        <p:spPr bwMode="auto">
          <a:xfrm flipV="1">
            <a:off x="3829050" y="4338638"/>
            <a:ext cx="514350" cy="9810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60" name="Text Box 8"/>
          <p:cNvSpPr txBox="1">
            <a:spLocks noChangeArrowheads="1"/>
          </p:cNvSpPr>
          <p:nvPr/>
        </p:nvSpPr>
        <p:spPr bwMode="auto">
          <a:xfrm>
            <a:off x="3487342" y="5382817"/>
            <a:ext cx="501803"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a:t>Prior</a:t>
            </a:r>
          </a:p>
        </p:txBody>
      </p:sp>
      <p:sp>
        <p:nvSpPr>
          <p:cNvPr id="23561" name="Line 9"/>
          <p:cNvSpPr>
            <a:spLocks noChangeShapeType="1"/>
          </p:cNvSpPr>
          <p:nvPr/>
        </p:nvSpPr>
        <p:spPr bwMode="auto">
          <a:xfrm flipH="1" flipV="1">
            <a:off x="4967288" y="4281488"/>
            <a:ext cx="238125" cy="110609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p>
        </p:txBody>
      </p:sp>
      <p:sp>
        <p:nvSpPr>
          <p:cNvPr id="23562" name="Text Box 10"/>
          <p:cNvSpPr txBox="1">
            <a:spLocks noChangeArrowheads="1"/>
          </p:cNvSpPr>
          <p:nvPr/>
        </p:nvSpPr>
        <p:spPr bwMode="auto">
          <a:xfrm>
            <a:off x="4551760" y="5382817"/>
            <a:ext cx="1117421" cy="2786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a:buClrTx/>
              <a:buFontTx/>
              <a:buNone/>
            </a:pPr>
            <a:r>
              <a:rPr lang="en-US" sz="1350" dirty="0" err="1"/>
              <a:t>Verosimilitud</a:t>
            </a:r>
            <a:endParaRPr lang="en-US" sz="135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838200" y="1048624"/>
            <a:ext cx="7469024" cy="642064"/>
          </a:xfrm>
          <a:ln/>
        </p:spPr>
        <p:txBody>
          <a:bodyPr/>
          <a:lstStyle/>
          <a:p>
            <a:pPr>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dirty="0"/>
              <a:t>La </a:t>
            </a:r>
            <a:r>
              <a:rPr lang="en-US" dirty="0" err="1"/>
              <a:t>función</a:t>
            </a:r>
            <a:r>
              <a:rPr lang="en-US" dirty="0"/>
              <a:t> de </a:t>
            </a:r>
            <a:r>
              <a:rPr lang="en-US" dirty="0" err="1"/>
              <a:t>verosimilitud</a:t>
            </a:r>
            <a:endParaRPr lang="en-US" dirty="0"/>
          </a:p>
        </p:txBody>
      </p:sp>
      <p:sp>
        <p:nvSpPr>
          <p:cNvPr id="25602" name="Rectangle 2"/>
          <p:cNvSpPr>
            <a:spLocks noGrp="1" noChangeArrowheads="1"/>
          </p:cNvSpPr>
          <p:nvPr>
            <p:ph type="body" idx="4294967295"/>
          </p:nvPr>
        </p:nvSpPr>
        <p:spPr>
          <a:xfrm>
            <a:off x="250970" y="3489087"/>
            <a:ext cx="8380282" cy="3107326"/>
          </a:xfrm>
          <a:ln/>
        </p:spPr>
        <p:txBody>
          <a:bodyPr/>
          <a:lstStyle/>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a:t>Es la </a:t>
            </a:r>
            <a:r>
              <a:rPr lang="en-US" dirty="0" err="1"/>
              <a:t>distribución</a:t>
            </a:r>
            <a:r>
              <a:rPr lang="en-US" dirty="0"/>
              <a:t> de </a:t>
            </a:r>
            <a:r>
              <a:rPr lang="en-US" dirty="0" err="1"/>
              <a:t>muestreo</a:t>
            </a:r>
            <a:r>
              <a:rPr lang="en-US" dirty="0"/>
              <a:t> vista </a:t>
            </a:r>
            <a:r>
              <a:rPr lang="en-US" dirty="0" err="1"/>
              <a:t>como</a:t>
            </a:r>
            <a:r>
              <a:rPr lang="en-US" dirty="0"/>
              <a:t> una </a:t>
            </a:r>
            <a:r>
              <a:rPr lang="en-US" dirty="0" err="1"/>
              <a:t>función</a:t>
            </a:r>
            <a:r>
              <a:rPr lang="en-US" dirty="0"/>
              <a:t> de los </a:t>
            </a:r>
            <a:r>
              <a:rPr lang="en-US" dirty="0" err="1"/>
              <a:t>parámetros</a:t>
            </a:r>
            <a:r>
              <a:rPr lang="en-US" dirty="0"/>
              <a:t> </a:t>
            </a:r>
            <a:r>
              <a:rPr lang="en-US" b="1" dirty="0">
                <a:latin typeface="Symbol" charset="0"/>
              </a:rPr>
              <a:t></a:t>
            </a:r>
          </a:p>
          <a:p>
            <a:pPr marL="252413" indent="-252413">
              <a:tabLst>
                <a:tab pos="252413" algn="l"/>
                <a:tab pos="330994" algn="l"/>
                <a:tab pos="667941" algn="l"/>
                <a:tab pos="1004888" algn="l"/>
                <a:tab pos="1341835" algn="l"/>
                <a:tab pos="1678781" algn="l"/>
                <a:tab pos="2015729" algn="l"/>
                <a:tab pos="2352675" algn="l"/>
                <a:tab pos="2689622" algn="l"/>
                <a:tab pos="3026569" algn="l"/>
                <a:tab pos="3363516" algn="l"/>
                <a:tab pos="3700463" algn="l"/>
                <a:tab pos="4037410" algn="l"/>
                <a:tab pos="4374356" algn="l"/>
                <a:tab pos="4711304" algn="l"/>
                <a:tab pos="5048250" algn="l"/>
                <a:tab pos="5385197" algn="l"/>
                <a:tab pos="5722144" algn="l"/>
                <a:tab pos="6059091" algn="l"/>
                <a:tab pos="6396038" algn="l"/>
                <a:tab pos="6732985" algn="l"/>
              </a:tabLst>
            </a:pPr>
            <a:r>
              <a:rPr lang="en-US" dirty="0" err="1"/>
              <a:t>Muy</a:t>
            </a:r>
            <a:r>
              <a:rPr lang="en-US" dirty="0"/>
              <a:t> </a:t>
            </a:r>
            <a:r>
              <a:rPr lang="en-US" dirty="0" err="1"/>
              <a:t>usada</a:t>
            </a:r>
            <a:r>
              <a:rPr lang="en-US" dirty="0"/>
              <a:t> </a:t>
            </a:r>
            <a:r>
              <a:rPr lang="en-US" dirty="0" err="1"/>
              <a:t>en</a:t>
            </a:r>
            <a:r>
              <a:rPr lang="en-US" dirty="0"/>
              <a:t> </a:t>
            </a:r>
            <a:r>
              <a:rPr lang="en-US" dirty="0" err="1"/>
              <a:t>inferencia</a:t>
            </a:r>
            <a:r>
              <a:rPr lang="en-US" dirty="0"/>
              <a:t> </a:t>
            </a:r>
            <a:r>
              <a:rPr lang="en-US" dirty="0" err="1"/>
              <a:t>frequentista</a:t>
            </a:r>
            <a:endParaRPr lang="en-US" dirty="0"/>
          </a:p>
        </p:txBody>
      </p:sp>
      <p:graphicFrame>
        <p:nvGraphicFramePr>
          <p:cNvPr id="25603" name="Object 3"/>
          <p:cNvGraphicFramePr>
            <a:graphicFrameLocks noChangeAspect="1"/>
          </p:cNvGraphicFramePr>
          <p:nvPr>
            <p:extLst>
              <p:ext uri="{D42A27DB-BD31-4B8C-83A1-F6EECF244321}">
                <p14:modId xmlns:p14="http://schemas.microsoft.com/office/powerpoint/2010/main" val="55098484"/>
              </p:ext>
            </p:extLst>
          </p:nvPr>
        </p:nvGraphicFramePr>
        <p:xfrm>
          <a:off x="2163464" y="2188051"/>
          <a:ext cx="4024313" cy="841772"/>
        </p:xfrm>
        <a:graphic>
          <a:graphicData uri="http://schemas.openxmlformats.org/presentationml/2006/ole">
            <mc:AlternateContent xmlns:mc="http://schemas.openxmlformats.org/markup-compatibility/2006">
              <mc:Choice xmlns:v="urn:schemas-microsoft-com:vml" Requires="v">
                <p:oleObj spid="_x0000_s3075" r:id="rId4" imgW="2006280" imgH="419040" progId="">
                  <p:embed/>
                </p:oleObj>
              </mc:Choice>
              <mc:Fallback>
                <p:oleObj r:id="rId4" imgW="2006280" imgH="419040" progId="">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464" y="2188051"/>
                        <a:ext cx="4024313" cy="841772"/>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5604" name="Rectangle 4"/>
          <p:cNvSpPr>
            <a:spLocks noChangeArrowheads="1"/>
          </p:cNvSpPr>
          <p:nvPr/>
        </p:nvSpPr>
        <p:spPr bwMode="auto">
          <a:xfrm>
            <a:off x="5187651" y="2149951"/>
            <a:ext cx="1000125" cy="470297"/>
          </a:xfrm>
          <a:prstGeom prst="rect">
            <a:avLst/>
          </a:prstGeom>
          <a:noFill/>
          <a:ln w="9360">
            <a:solidFill>
              <a:srgbClr val="FF33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5225</TotalTime>
  <Words>3103</Words>
  <Application>Microsoft Office PowerPoint</Application>
  <PresentationFormat>On-screen Show (4:3)</PresentationFormat>
  <Paragraphs>445</Paragraphs>
  <Slides>63</Slides>
  <Notes>34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6" baseType="lpstr">
      <vt:lpstr>Arial</vt:lpstr>
      <vt:lpstr>Calibri</vt:lpstr>
      <vt:lpstr>Cambria Math</vt:lpstr>
      <vt:lpstr>Georgia</vt:lpstr>
      <vt:lpstr>Gotham Book</vt:lpstr>
      <vt:lpstr>Gotham-Bold</vt:lpstr>
      <vt:lpstr>Symbol</vt:lpstr>
      <vt:lpstr>Times</vt:lpstr>
      <vt:lpstr>Times New Roman</vt:lpstr>
      <vt:lpstr>Trebuchet MS</vt:lpstr>
      <vt:lpstr>Wingdings</vt:lpstr>
      <vt:lpstr>MSU Template 1</vt:lpstr>
      <vt:lpstr>Equation</vt:lpstr>
      <vt:lpstr>Implementación de Inferencia Bayesiana en Modelos lineales jerárquicos con R-Stan</vt:lpstr>
      <vt:lpstr>Objetivos de Aprendizaje</vt:lpstr>
      <vt:lpstr>Estructura de la clase</vt:lpstr>
      <vt:lpstr>Repaso: probabilidad conjunta</vt:lpstr>
      <vt:lpstr>Repaso: probabilidad condicional</vt:lpstr>
      <vt:lpstr>Probabilidad Condicional</vt:lpstr>
      <vt:lpstr>Regla de Bayes</vt:lpstr>
      <vt:lpstr>Elementos de la Inferencia Bayesiana</vt:lpstr>
      <vt:lpstr>La función de verosimilitud</vt:lpstr>
      <vt:lpstr>La prior</vt:lpstr>
      <vt:lpstr>La distribución posterior</vt:lpstr>
      <vt:lpstr>Y dónde encaja MCMC?</vt:lpstr>
      <vt:lpstr>Ejemplo de MCMC</vt:lpstr>
      <vt:lpstr>Ejemplo de MCMC</vt:lpstr>
      <vt:lpstr>PowerPoint Presentation</vt:lpstr>
      <vt:lpstr>PowerPoint Presentation</vt:lpstr>
      <vt:lpstr>Inferencia basada en MCMC</vt:lpstr>
      <vt:lpstr>Distintos esquemas de muestreo</vt:lpstr>
      <vt:lpstr>Todo depende de los recursos disponibles (y limitantes)</vt:lpstr>
      <vt:lpstr>Funciones R para chequear convergencia</vt:lpstr>
      <vt:lpstr>PowerPoint Presentation</vt:lpstr>
      <vt:lpstr>PowerPoint Presentation</vt:lpstr>
      <vt:lpstr>PowerPoint Presentation</vt:lpstr>
      <vt:lpstr>PowerPoint Presentation</vt:lpstr>
      <vt:lpstr>Raleo (Thinning out)</vt:lpstr>
      <vt:lpstr>PowerPoint Presentation</vt:lpstr>
      <vt:lpstr>Criterio de convergencia de Gelman and Rubin</vt:lpstr>
      <vt:lpstr>PowerPoint Presentation</vt:lpstr>
      <vt:lpstr>Criterio de Geweke</vt:lpstr>
      <vt:lpstr>PowerPoint Presentation</vt:lpstr>
      <vt:lpstr>PowerPoint Presentation</vt:lpstr>
      <vt:lpstr>Break: Instalación de programas. </vt:lpstr>
      <vt:lpstr>Modelos lineales</vt:lpstr>
      <vt:lpstr>Repaso</vt:lpstr>
      <vt:lpstr>Matriz de incidencia en ANOVA</vt:lpstr>
      <vt:lpstr>Priors de parámetros lineales</vt:lpstr>
      <vt:lpstr>Priors para la varianza residual</vt:lpstr>
      <vt:lpstr>Análisis posterior</vt:lpstr>
      <vt:lpstr>Distribucion posterior de funciones lineales de los parámetros</vt:lpstr>
      <vt:lpstr>Distribucion posterior de valores esperados</vt:lpstr>
      <vt:lpstr>Predicción de nuevas observaciones</vt:lpstr>
      <vt:lpstr>Testeo de hipotesis</vt:lpstr>
      <vt:lpstr>(En vez de) testear hipotesis</vt:lpstr>
      <vt:lpstr>Estimar diferencias entre niveles de un factor clasificatorio Credit: Donald Bates (unpublished)</vt:lpstr>
      <vt:lpstr>Cómputo de areas bajo la cola de la distribución</vt:lpstr>
      <vt:lpstr>Qué hacemos con factores multinivel?</vt:lpstr>
      <vt:lpstr>Como difiere esto de un test frequentista?</vt:lpstr>
      <vt:lpstr>Modelos multi-nivel</vt:lpstr>
      <vt:lpstr>Modelo lineal general, version frecuentista</vt:lpstr>
      <vt:lpstr>Un ejemplo simple: modelo con 1 efecto aleatorio</vt:lpstr>
      <vt:lpstr>Un ejemplo simple: modelo con 2 efectos aleatorios</vt:lpstr>
      <vt:lpstr>Modelo con 2 efectos aleatorios correlacionados</vt:lpstr>
      <vt:lpstr>Actividades prácticas del minicurso</vt:lpstr>
      <vt:lpstr>Análisis de secuencias de visitas</vt:lpstr>
      <vt:lpstr>Modelo simple: Análisis de visitas</vt:lpstr>
      <vt:lpstr>Modelo con 1 efecto aleatorio</vt:lpstr>
      <vt:lpstr>Modelo con 2 efectos aleatorios independientes</vt:lpstr>
      <vt:lpstr>PowerPoint Presentation</vt:lpstr>
      <vt:lpstr>Modo de trabajo</vt:lpstr>
      <vt:lpstr>Comparación de resultados con….</vt:lpstr>
      <vt:lpstr>Sintaxis de Stan </vt:lpstr>
      <vt:lpstr>Ejemplo de programa STAN</vt:lpstr>
      <vt:lpstr>R stan: Vamos a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simple messages</dc:title>
  <dc:creator>cgondro</dc:creator>
  <cp:lastModifiedBy>Juan Pedro steibel</cp:lastModifiedBy>
  <cp:revision>22</cp:revision>
  <dcterms:created xsi:type="dcterms:W3CDTF">2018-08-28T18:14:13Z</dcterms:created>
  <dcterms:modified xsi:type="dcterms:W3CDTF">2019-10-07T11:34:31Z</dcterms:modified>
</cp:coreProperties>
</file>